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4"/>
  </p:sldMasterIdLst>
  <p:notesMasterIdLst>
    <p:notesMasterId r:id="rId80"/>
  </p:notesMasterIdLst>
  <p:handoutMasterIdLst>
    <p:handoutMasterId r:id="rId81"/>
  </p:handoutMasterIdLst>
  <p:sldIdLst>
    <p:sldId id="256" r:id="rId5"/>
    <p:sldId id="688" r:id="rId6"/>
    <p:sldId id="689" r:id="rId7"/>
    <p:sldId id="690" r:id="rId8"/>
    <p:sldId id="691" r:id="rId9"/>
    <p:sldId id="693" r:id="rId10"/>
    <p:sldId id="694" r:id="rId11"/>
    <p:sldId id="695" r:id="rId12"/>
    <p:sldId id="696" r:id="rId13"/>
    <p:sldId id="697" r:id="rId14"/>
    <p:sldId id="698" r:id="rId15"/>
    <p:sldId id="699" r:id="rId16"/>
    <p:sldId id="700" r:id="rId17"/>
    <p:sldId id="701" r:id="rId18"/>
    <p:sldId id="702" r:id="rId19"/>
    <p:sldId id="703" r:id="rId20"/>
    <p:sldId id="704" r:id="rId21"/>
    <p:sldId id="705" r:id="rId22"/>
    <p:sldId id="706" r:id="rId23"/>
    <p:sldId id="707" r:id="rId24"/>
    <p:sldId id="708" r:id="rId25"/>
    <p:sldId id="709" r:id="rId26"/>
    <p:sldId id="710" r:id="rId27"/>
    <p:sldId id="711" r:id="rId28"/>
    <p:sldId id="712" r:id="rId29"/>
    <p:sldId id="713" r:id="rId30"/>
    <p:sldId id="714" r:id="rId31"/>
    <p:sldId id="715" r:id="rId32"/>
    <p:sldId id="716" r:id="rId33"/>
    <p:sldId id="717" r:id="rId34"/>
    <p:sldId id="718" r:id="rId35"/>
    <p:sldId id="719" r:id="rId36"/>
    <p:sldId id="720" r:id="rId37"/>
    <p:sldId id="721" r:id="rId38"/>
    <p:sldId id="722" r:id="rId39"/>
    <p:sldId id="723" r:id="rId40"/>
    <p:sldId id="724" r:id="rId41"/>
    <p:sldId id="725" r:id="rId42"/>
    <p:sldId id="726" r:id="rId43"/>
    <p:sldId id="727" r:id="rId44"/>
    <p:sldId id="728" r:id="rId45"/>
    <p:sldId id="729" r:id="rId46"/>
    <p:sldId id="730" r:id="rId47"/>
    <p:sldId id="731" r:id="rId48"/>
    <p:sldId id="732" r:id="rId49"/>
    <p:sldId id="733" r:id="rId50"/>
    <p:sldId id="734" r:id="rId51"/>
    <p:sldId id="735" r:id="rId52"/>
    <p:sldId id="736" r:id="rId53"/>
    <p:sldId id="737" r:id="rId54"/>
    <p:sldId id="739" r:id="rId55"/>
    <p:sldId id="738" r:id="rId56"/>
    <p:sldId id="740" r:id="rId57"/>
    <p:sldId id="741" r:id="rId58"/>
    <p:sldId id="742" r:id="rId59"/>
    <p:sldId id="743" r:id="rId60"/>
    <p:sldId id="744" r:id="rId61"/>
    <p:sldId id="745" r:id="rId62"/>
    <p:sldId id="746" r:id="rId63"/>
    <p:sldId id="747" r:id="rId64"/>
    <p:sldId id="748" r:id="rId65"/>
    <p:sldId id="749" r:id="rId66"/>
    <p:sldId id="750" r:id="rId67"/>
    <p:sldId id="751" r:id="rId68"/>
    <p:sldId id="752" r:id="rId69"/>
    <p:sldId id="753" r:id="rId70"/>
    <p:sldId id="754" r:id="rId71"/>
    <p:sldId id="755" r:id="rId72"/>
    <p:sldId id="756" r:id="rId73"/>
    <p:sldId id="757" r:id="rId74"/>
    <p:sldId id="758" r:id="rId75"/>
    <p:sldId id="759" r:id="rId76"/>
    <p:sldId id="760" r:id="rId77"/>
    <p:sldId id="761" r:id="rId78"/>
    <p:sldId id="762" r:id="rId79"/>
  </p:sldIdLst>
  <p:sldSz cx="9144000" cy="6858000" type="screen4x3"/>
  <p:notesSz cx="9928225" cy="6797675"/>
  <p:custDataLst>
    <p:tags r:id="rId8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nderoth" initials="E" lastIdx="3" clrIdx="0">
    <p:extLst>
      <p:ext uri="{19B8F6BF-5375-455C-9EA6-DF929625EA0E}">
        <p15:presenceInfo xmlns:p15="http://schemas.microsoft.com/office/powerpoint/2012/main" userId="Enderot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F9E8"/>
    <a:srgbClr val="B9CDE5"/>
    <a:srgbClr val="B2C2B7"/>
    <a:srgbClr val="FCF0E0"/>
    <a:srgbClr val="EBF4F9"/>
    <a:srgbClr val="ECF4F7"/>
    <a:srgbClr val="F9F9FD"/>
    <a:srgbClr val="FEF1E1"/>
    <a:srgbClr val="EDF4FA"/>
    <a:srgbClr val="F0F4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33" autoAdjust="0"/>
    <p:restoredTop sz="95141" autoAdjust="0"/>
  </p:normalViewPr>
  <p:slideViewPr>
    <p:cSldViewPr>
      <p:cViewPr varScale="1">
        <p:scale>
          <a:sx n="82" d="100"/>
          <a:sy n="82" d="100"/>
        </p:scale>
        <p:origin x="123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5403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73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presProps" Target="pres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notesMaster" Target="notesMasters/notesMaster1.xml"/><Relationship Id="rId85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handoutMaster" Target="handoutMasters/handoutMaster1.xml"/><Relationship Id="rId86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tableStyles" Target="tableStyles.xml"/><Relationship Id="rId61" Type="http://schemas.openxmlformats.org/officeDocument/2006/relationships/slide" Target="slides/slide57.xml"/><Relationship Id="rId8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31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594" y="0"/>
            <a:ext cx="430331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5C127-53EC-4625-8674-123C41A42ABE}" type="datetimeFigureOut">
              <a:rPr lang="en-GB" smtClean="0"/>
              <a:pPr/>
              <a:t>22/11/2018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99"/>
            <a:ext cx="430331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594" y="6456699"/>
            <a:ext cx="430331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7700F7-D8A8-45F0-BED4-A73ECE48174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3322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2230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699" y="0"/>
            <a:ext cx="4302230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D4DA8F5-F804-4FB2-8A6B-A884CF09C514}" type="datetimeFigureOut">
              <a:rPr lang="en-US"/>
              <a:pPr>
                <a:defRPr/>
              </a:pPr>
              <a:t>11/22/2018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4" y="3228896"/>
            <a:ext cx="794258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56612"/>
            <a:ext cx="4302230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699" y="6456612"/>
            <a:ext cx="4302230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6C00DB4-E585-43D3-9A29-E1C42556C76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23264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0FBC8F-7200-45DD-A4E3-40F9EE471788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3966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1391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4968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0386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947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09719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3522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29478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07813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24346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5426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6875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37335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11942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5912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52467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81645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25824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94178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45200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78646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7283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04512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71751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36642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63894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82475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90012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79775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13646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51302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4238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878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79412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0785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630914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37054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65756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20429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094169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617684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583079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59488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9260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400739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28044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272353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59921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957006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125887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429588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16309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361007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37652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8387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899959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901317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19219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315944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246993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210352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785382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906354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019108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372582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6459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749101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155331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064858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560810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384167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15706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9689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3553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3374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1.xml"/><Relationship Id="rId3" Type="http://schemas.openxmlformats.org/officeDocument/2006/relationships/slide" Target="../slides/slide4.xml"/><Relationship Id="rId7" Type="http://schemas.openxmlformats.org/officeDocument/2006/relationships/slide" Target="../slides/slide24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51.xml"/><Relationship Id="rId5" Type="http://schemas.openxmlformats.org/officeDocument/2006/relationships/slide" Target="../slides/slide18.xml"/><Relationship Id="rId10" Type="http://schemas.openxmlformats.org/officeDocument/2006/relationships/slide" Target="../slides/slide42.xml"/><Relationship Id="rId4" Type="http://schemas.openxmlformats.org/officeDocument/2006/relationships/slide" Target="../slides/slide10.xml"/><Relationship Id="rId9" Type="http://schemas.openxmlformats.org/officeDocument/2006/relationships/slide" Target="../slides/slide3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1.xml"/><Relationship Id="rId3" Type="http://schemas.openxmlformats.org/officeDocument/2006/relationships/slide" Target="../slides/slide4.xml"/><Relationship Id="rId7" Type="http://schemas.openxmlformats.org/officeDocument/2006/relationships/slide" Target="../slides/slide24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51.xml"/><Relationship Id="rId5" Type="http://schemas.openxmlformats.org/officeDocument/2006/relationships/slide" Target="../slides/slide18.xml"/><Relationship Id="rId10" Type="http://schemas.openxmlformats.org/officeDocument/2006/relationships/slide" Target="../slides/slide42.xml"/><Relationship Id="rId4" Type="http://schemas.openxmlformats.org/officeDocument/2006/relationships/slide" Target="../slides/slide10.xml"/><Relationship Id="rId9" Type="http://schemas.openxmlformats.org/officeDocument/2006/relationships/slide" Target="../slides/slide3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1.xml"/><Relationship Id="rId3" Type="http://schemas.openxmlformats.org/officeDocument/2006/relationships/slide" Target="../slides/slide4.xml"/><Relationship Id="rId7" Type="http://schemas.openxmlformats.org/officeDocument/2006/relationships/slide" Target="../slides/slide24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51.xml"/><Relationship Id="rId5" Type="http://schemas.openxmlformats.org/officeDocument/2006/relationships/slide" Target="../slides/slide18.xml"/><Relationship Id="rId10" Type="http://schemas.openxmlformats.org/officeDocument/2006/relationships/slide" Target="../slides/slide42.xml"/><Relationship Id="rId4" Type="http://schemas.openxmlformats.org/officeDocument/2006/relationships/slide" Target="../slides/slide10.xml"/><Relationship Id="rId9" Type="http://schemas.openxmlformats.org/officeDocument/2006/relationships/slide" Target="../slides/slide33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1.xml"/><Relationship Id="rId3" Type="http://schemas.openxmlformats.org/officeDocument/2006/relationships/slide" Target="../slides/slide4.xml"/><Relationship Id="rId7" Type="http://schemas.openxmlformats.org/officeDocument/2006/relationships/slide" Target="../slides/slide24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51.xml"/><Relationship Id="rId5" Type="http://schemas.openxmlformats.org/officeDocument/2006/relationships/slide" Target="../slides/slide18.xml"/><Relationship Id="rId10" Type="http://schemas.openxmlformats.org/officeDocument/2006/relationships/slide" Target="../slides/slide42.xml"/><Relationship Id="rId4" Type="http://schemas.openxmlformats.org/officeDocument/2006/relationships/slide" Target="../slides/slide10.xml"/><Relationship Id="rId9" Type="http://schemas.openxmlformats.org/officeDocument/2006/relationships/slide" Target="../slides/slide3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rookeWest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214290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email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871566" y="5515444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 b="1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O1 1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44624"/>
            <a:ext cx="7382054" cy="648072"/>
          </a:xfrm>
        </p:spPr>
        <p:txBody>
          <a:bodyPr rtlCol="0"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3840"/>
            <a:ext cx="1368152" cy="1002913"/>
          </a:xfrm>
          <a:prstGeom prst="rect">
            <a:avLst/>
          </a:prstGeom>
        </p:spPr>
      </p:pic>
      <p:sp>
        <p:nvSpPr>
          <p:cNvPr id="15" name="Content Placeholder 1"/>
          <p:cNvSpPr txBox="1">
            <a:spLocks/>
          </p:cNvSpPr>
          <p:nvPr/>
        </p:nvSpPr>
        <p:spPr>
          <a:xfrm>
            <a:off x="99491" y="1065699"/>
            <a:ext cx="8890554" cy="567566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>
            <a:noAutofit/>
          </a:bodyPr>
          <a:lstStyle/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3" name="Round Same Side Corner Rectangle 12">
            <a:hlinkClick r:id="rId3" action="ppaction://hlinksldjump"/>
          </p:cNvPr>
          <p:cNvSpPr/>
          <p:nvPr userDrawn="1"/>
        </p:nvSpPr>
        <p:spPr>
          <a:xfrm>
            <a:off x="107504" y="692696"/>
            <a:ext cx="800236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6.1 – Linear Graphs</a:t>
            </a:r>
            <a:endParaRPr lang="en-GB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 Same Side Corner Rectangle 13">
            <a:hlinkClick r:id="rId4" action="ppaction://hlinksldjump"/>
          </p:cNvPr>
          <p:cNvSpPr/>
          <p:nvPr userDrawn="1"/>
        </p:nvSpPr>
        <p:spPr>
          <a:xfrm>
            <a:off x="944192" y="692696"/>
            <a:ext cx="88678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6.2</a:t>
            </a:r>
            <a:r>
              <a:rPr lang="en-GB" sz="9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– More Linear Graphs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 Same Side Corner Rectangle 15">
            <a:hlinkClick r:id="rId5" action="ppaction://hlinksldjump"/>
          </p:cNvPr>
          <p:cNvSpPr/>
          <p:nvPr userDrawn="1"/>
        </p:nvSpPr>
        <p:spPr>
          <a:xfrm>
            <a:off x="1867429" y="692696"/>
            <a:ext cx="745118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6.3 – Rates of Change</a:t>
            </a:r>
            <a:endParaRPr lang="en-GB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 Same Side Corner Rectangle 16">
            <a:hlinkClick r:id="rId6" action="ppaction://hlinksldjump"/>
          </p:cNvPr>
          <p:cNvSpPr/>
          <p:nvPr userDrawn="1"/>
        </p:nvSpPr>
        <p:spPr>
          <a:xfrm>
            <a:off x="6181094" y="692696"/>
            <a:ext cx="695161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6.8</a:t>
            </a:r>
            <a:r>
              <a:rPr lang="en-GB" sz="105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– More Graphs</a:t>
            </a:r>
            <a:endParaRPr lang="en-GB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 Same Side Corner Rectangle 17">
            <a:hlinkClick r:id="rId7" action="ppaction://hlinksldjump"/>
          </p:cNvPr>
          <p:cNvSpPr/>
          <p:nvPr userDrawn="1"/>
        </p:nvSpPr>
        <p:spPr>
          <a:xfrm>
            <a:off x="2648999" y="692696"/>
            <a:ext cx="785084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6.4 – Real-life Graphs</a:t>
            </a:r>
            <a:endParaRPr lang="en-GB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 Same Side Corner Rectangle 18">
            <a:hlinkClick r:id="rId8" action="ppaction://hlinksldjump"/>
          </p:cNvPr>
          <p:cNvSpPr/>
          <p:nvPr userDrawn="1"/>
        </p:nvSpPr>
        <p:spPr>
          <a:xfrm>
            <a:off x="3470535" y="692696"/>
            <a:ext cx="699426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6.5 – Line Segments</a:t>
            </a:r>
            <a:endParaRPr lang="en-GB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 Same Side Corner Rectangle 26">
            <a:hlinkClick r:id="rId9" action="ppaction://hlinksldjump"/>
          </p:cNvPr>
          <p:cNvSpPr/>
          <p:nvPr userDrawn="1"/>
        </p:nvSpPr>
        <p:spPr>
          <a:xfrm>
            <a:off x="4206413" y="692696"/>
            <a:ext cx="1037302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6.6 – Quadratic Graphs</a:t>
            </a:r>
            <a:endParaRPr lang="en-GB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 Same Side Corner Rectangle 27">
            <a:hlinkClick r:id="rId10" action="ppaction://hlinksldjump"/>
          </p:cNvPr>
          <p:cNvSpPr/>
          <p:nvPr userDrawn="1"/>
        </p:nvSpPr>
        <p:spPr>
          <a:xfrm>
            <a:off x="5280167" y="692696"/>
            <a:ext cx="864474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6.7 – Cubic &amp;</a:t>
            </a:r>
            <a:r>
              <a:rPr lang="en-GB" sz="105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Reciprocal</a:t>
            </a:r>
            <a:endParaRPr lang="en-GB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LO1 1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"/>
          <p:cNvSpPr txBox="1">
            <a:spLocks/>
          </p:cNvSpPr>
          <p:nvPr userDrawn="1"/>
        </p:nvSpPr>
        <p:spPr>
          <a:xfrm>
            <a:off x="99491" y="1065699"/>
            <a:ext cx="8890554" cy="567566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>
            <a:noAutofit/>
          </a:bodyPr>
          <a:lstStyle/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 rtlCol="0"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3840"/>
            <a:ext cx="1368152" cy="100291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79512" y="1142026"/>
            <a:ext cx="8712968" cy="5527334"/>
          </a:xfrm>
          <a:prstGeom prst="rect">
            <a:avLst/>
          </a:prstGeom>
          <a:solidFill>
            <a:srgbClr val="DFF9E8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5580112" y="1225296"/>
            <a:ext cx="3200036" cy="532859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 Same Side Corner Rectangle 14">
            <a:hlinkClick r:id="rId3" action="ppaction://hlinksldjump"/>
          </p:cNvPr>
          <p:cNvSpPr/>
          <p:nvPr userDrawn="1"/>
        </p:nvSpPr>
        <p:spPr>
          <a:xfrm>
            <a:off x="107504" y="692696"/>
            <a:ext cx="800236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6.1 – Linear Graphs</a:t>
            </a:r>
            <a:endParaRPr lang="en-GB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 Same Side Corner Rectangle 15">
            <a:hlinkClick r:id="rId4" action="ppaction://hlinksldjump"/>
          </p:cNvPr>
          <p:cNvSpPr/>
          <p:nvPr userDrawn="1"/>
        </p:nvSpPr>
        <p:spPr>
          <a:xfrm>
            <a:off x="944192" y="692696"/>
            <a:ext cx="88678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6.2</a:t>
            </a:r>
            <a:r>
              <a:rPr lang="en-GB" sz="9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– More Linear Graphs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 Same Side Corner Rectangle 19">
            <a:hlinkClick r:id="rId5" action="ppaction://hlinksldjump"/>
          </p:cNvPr>
          <p:cNvSpPr/>
          <p:nvPr userDrawn="1"/>
        </p:nvSpPr>
        <p:spPr>
          <a:xfrm>
            <a:off x="1867429" y="692696"/>
            <a:ext cx="745118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6.3 – Rates of Change</a:t>
            </a:r>
            <a:endParaRPr lang="en-GB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 Same Side Corner Rectangle 24">
            <a:hlinkClick r:id="rId6" action="ppaction://hlinksldjump"/>
          </p:cNvPr>
          <p:cNvSpPr/>
          <p:nvPr userDrawn="1"/>
        </p:nvSpPr>
        <p:spPr>
          <a:xfrm>
            <a:off x="6181094" y="692696"/>
            <a:ext cx="695161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6.8</a:t>
            </a:r>
            <a:r>
              <a:rPr lang="en-GB" sz="105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– More Graphs</a:t>
            </a:r>
            <a:endParaRPr lang="en-GB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 Same Side Corner Rectangle 25">
            <a:hlinkClick r:id="rId7" action="ppaction://hlinksldjump"/>
          </p:cNvPr>
          <p:cNvSpPr/>
          <p:nvPr userDrawn="1"/>
        </p:nvSpPr>
        <p:spPr>
          <a:xfrm>
            <a:off x="2648999" y="692696"/>
            <a:ext cx="785084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6.4 – Real-life Graphs</a:t>
            </a:r>
            <a:endParaRPr lang="en-GB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 Same Side Corner Rectangle 28">
            <a:hlinkClick r:id="rId8" action="ppaction://hlinksldjump"/>
          </p:cNvPr>
          <p:cNvSpPr/>
          <p:nvPr userDrawn="1"/>
        </p:nvSpPr>
        <p:spPr>
          <a:xfrm>
            <a:off x="3470535" y="692696"/>
            <a:ext cx="699426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6.5 – Line Segments</a:t>
            </a:r>
            <a:endParaRPr lang="en-GB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 Same Side Corner Rectangle 29">
            <a:hlinkClick r:id="rId9" action="ppaction://hlinksldjump"/>
          </p:cNvPr>
          <p:cNvSpPr/>
          <p:nvPr userDrawn="1"/>
        </p:nvSpPr>
        <p:spPr>
          <a:xfrm>
            <a:off x="4206413" y="692696"/>
            <a:ext cx="1037302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6.6 – Quadratic Graphs</a:t>
            </a:r>
            <a:endParaRPr lang="en-GB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 Same Side Corner Rectangle 30">
            <a:hlinkClick r:id="rId10" action="ppaction://hlinksldjump"/>
          </p:cNvPr>
          <p:cNvSpPr/>
          <p:nvPr userDrawn="1"/>
        </p:nvSpPr>
        <p:spPr>
          <a:xfrm>
            <a:off x="5280167" y="692696"/>
            <a:ext cx="864474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6.7 – Cubic &amp;</a:t>
            </a:r>
            <a:r>
              <a:rPr lang="en-GB" sz="105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Reciprocal</a:t>
            </a:r>
            <a:endParaRPr lang="en-GB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51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LO1 1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"/>
          <p:cNvSpPr txBox="1">
            <a:spLocks/>
          </p:cNvSpPr>
          <p:nvPr userDrawn="1"/>
        </p:nvSpPr>
        <p:spPr>
          <a:xfrm>
            <a:off x="99491" y="1065699"/>
            <a:ext cx="8890554" cy="567566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>
            <a:noAutofit/>
          </a:bodyPr>
          <a:lstStyle/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496" y="44624"/>
            <a:ext cx="7704856" cy="648072"/>
          </a:xfrm>
        </p:spPr>
        <p:txBody>
          <a:bodyPr rtlCol="0"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3840"/>
            <a:ext cx="1368152" cy="100291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79512" y="1142026"/>
            <a:ext cx="8712968" cy="5527334"/>
          </a:xfrm>
          <a:prstGeom prst="rect">
            <a:avLst/>
          </a:prstGeom>
          <a:solidFill>
            <a:srgbClr val="DFF9E8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 Same Side Corner Rectangle 21">
            <a:hlinkClick r:id="rId3" action="ppaction://hlinksldjump"/>
          </p:cNvPr>
          <p:cNvSpPr/>
          <p:nvPr userDrawn="1"/>
        </p:nvSpPr>
        <p:spPr>
          <a:xfrm>
            <a:off x="107504" y="692696"/>
            <a:ext cx="800236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6.1 – Linear Graphs</a:t>
            </a:r>
            <a:endParaRPr lang="en-GB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 Same Side Corner Rectangle 22">
            <a:hlinkClick r:id="rId4" action="ppaction://hlinksldjump"/>
          </p:cNvPr>
          <p:cNvSpPr/>
          <p:nvPr userDrawn="1"/>
        </p:nvSpPr>
        <p:spPr>
          <a:xfrm>
            <a:off x="944192" y="692696"/>
            <a:ext cx="88678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6.2</a:t>
            </a:r>
            <a:r>
              <a:rPr lang="en-GB" sz="9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– More Linear Graphs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 Same Side Corner Rectangle 23">
            <a:hlinkClick r:id="rId5" action="ppaction://hlinksldjump"/>
          </p:cNvPr>
          <p:cNvSpPr/>
          <p:nvPr userDrawn="1"/>
        </p:nvSpPr>
        <p:spPr>
          <a:xfrm>
            <a:off x="1867429" y="692696"/>
            <a:ext cx="745118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6.3 – Rates of Change</a:t>
            </a:r>
            <a:endParaRPr lang="en-GB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 Same Side Corner Rectangle 24">
            <a:hlinkClick r:id="rId6" action="ppaction://hlinksldjump"/>
          </p:cNvPr>
          <p:cNvSpPr/>
          <p:nvPr userDrawn="1"/>
        </p:nvSpPr>
        <p:spPr>
          <a:xfrm>
            <a:off x="6181094" y="692696"/>
            <a:ext cx="695161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6.8</a:t>
            </a:r>
            <a:r>
              <a:rPr lang="en-GB" sz="105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– More Graphs</a:t>
            </a:r>
            <a:endParaRPr lang="en-GB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 Same Side Corner Rectangle 25">
            <a:hlinkClick r:id="rId7" action="ppaction://hlinksldjump"/>
          </p:cNvPr>
          <p:cNvSpPr/>
          <p:nvPr userDrawn="1"/>
        </p:nvSpPr>
        <p:spPr>
          <a:xfrm>
            <a:off x="2648999" y="692696"/>
            <a:ext cx="785084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6.4 – Real-life Graphs</a:t>
            </a:r>
            <a:endParaRPr lang="en-GB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 Same Side Corner Rectangle 26">
            <a:hlinkClick r:id="rId8" action="ppaction://hlinksldjump"/>
          </p:cNvPr>
          <p:cNvSpPr/>
          <p:nvPr userDrawn="1"/>
        </p:nvSpPr>
        <p:spPr>
          <a:xfrm>
            <a:off x="3470535" y="692696"/>
            <a:ext cx="699426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6.5 – Line Segments</a:t>
            </a:r>
            <a:endParaRPr lang="en-GB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 Same Side Corner Rectangle 27">
            <a:hlinkClick r:id="rId9" action="ppaction://hlinksldjump"/>
          </p:cNvPr>
          <p:cNvSpPr/>
          <p:nvPr userDrawn="1"/>
        </p:nvSpPr>
        <p:spPr>
          <a:xfrm>
            <a:off x="4206413" y="692696"/>
            <a:ext cx="1037302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6.6 – Quadratic Graphs</a:t>
            </a:r>
            <a:endParaRPr lang="en-GB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 Same Side Corner Rectangle 28">
            <a:hlinkClick r:id="rId10" action="ppaction://hlinksldjump"/>
          </p:cNvPr>
          <p:cNvSpPr/>
          <p:nvPr userDrawn="1"/>
        </p:nvSpPr>
        <p:spPr>
          <a:xfrm>
            <a:off x="5280167" y="692696"/>
            <a:ext cx="864474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6.7 – Cubic &amp;</a:t>
            </a:r>
            <a:r>
              <a:rPr lang="en-GB" sz="105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Reciprocal</a:t>
            </a:r>
            <a:endParaRPr lang="en-GB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192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LO1 1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 rtlCol="0"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3840"/>
            <a:ext cx="1368152" cy="1002913"/>
          </a:xfrm>
          <a:prstGeom prst="rect">
            <a:avLst/>
          </a:prstGeom>
        </p:spPr>
      </p:pic>
      <p:sp>
        <p:nvSpPr>
          <p:cNvPr id="19" name="Content Placeholder 1"/>
          <p:cNvSpPr txBox="1">
            <a:spLocks/>
          </p:cNvSpPr>
          <p:nvPr userDrawn="1"/>
        </p:nvSpPr>
        <p:spPr>
          <a:xfrm>
            <a:off x="99491" y="1065699"/>
            <a:ext cx="8890554" cy="567566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>
            <a:noAutofit/>
          </a:bodyPr>
          <a:lstStyle/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2" name="Snip Single Corner Rectangle 1"/>
          <p:cNvSpPr/>
          <p:nvPr userDrawn="1"/>
        </p:nvSpPr>
        <p:spPr>
          <a:xfrm>
            <a:off x="179512" y="1137707"/>
            <a:ext cx="8708456" cy="5531653"/>
          </a:xfrm>
          <a:custGeom>
            <a:avLst/>
            <a:gdLst>
              <a:gd name="connsiteX0" fmla="*/ 0 w 8696199"/>
              <a:gd name="connsiteY0" fmla="*/ 0 h 5531653"/>
              <a:gd name="connsiteX1" fmla="*/ 7774238 w 8696199"/>
              <a:gd name="connsiteY1" fmla="*/ 0 h 5531653"/>
              <a:gd name="connsiteX2" fmla="*/ 8696199 w 8696199"/>
              <a:gd name="connsiteY2" fmla="*/ 921961 h 5531653"/>
              <a:gd name="connsiteX3" fmla="*/ 8696199 w 8696199"/>
              <a:gd name="connsiteY3" fmla="*/ 5531653 h 5531653"/>
              <a:gd name="connsiteX4" fmla="*/ 0 w 8696199"/>
              <a:gd name="connsiteY4" fmla="*/ 5531653 h 5531653"/>
              <a:gd name="connsiteX5" fmla="*/ 0 w 8696199"/>
              <a:gd name="connsiteY5" fmla="*/ 0 h 5531653"/>
              <a:gd name="connsiteX0" fmla="*/ 0 w 8751063"/>
              <a:gd name="connsiteY0" fmla="*/ 0 h 5586517"/>
              <a:gd name="connsiteX1" fmla="*/ 7774238 w 8751063"/>
              <a:gd name="connsiteY1" fmla="*/ 0 h 5586517"/>
              <a:gd name="connsiteX2" fmla="*/ 8696199 w 8751063"/>
              <a:gd name="connsiteY2" fmla="*/ 921961 h 5586517"/>
              <a:gd name="connsiteX3" fmla="*/ 8751063 w 8751063"/>
              <a:gd name="connsiteY3" fmla="*/ 5586517 h 5586517"/>
              <a:gd name="connsiteX4" fmla="*/ 0 w 8751063"/>
              <a:gd name="connsiteY4" fmla="*/ 5531653 h 5586517"/>
              <a:gd name="connsiteX5" fmla="*/ 0 w 8751063"/>
              <a:gd name="connsiteY5" fmla="*/ 0 h 5586517"/>
              <a:gd name="connsiteX0" fmla="*/ 0 w 8751063"/>
              <a:gd name="connsiteY0" fmla="*/ 0 h 5586517"/>
              <a:gd name="connsiteX1" fmla="*/ 7774238 w 8751063"/>
              <a:gd name="connsiteY1" fmla="*/ 0 h 5586517"/>
              <a:gd name="connsiteX2" fmla="*/ 8732775 w 8751063"/>
              <a:gd name="connsiteY2" fmla="*/ 4104073 h 5586517"/>
              <a:gd name="connsiteX3" fmla="*/ 8751063 w 8751063"/>
              <a:gd name="connsiteY3" fmla="*/ 5586517 h 5586517"/>
              <a:gd name="connsiteX4" fmla="*/ 0 w 8751063"/>
              <a:gd name="connsiteY4" fmla="*/ 5531653 h 5586517"/>
              <a:gd name="connsiteX5" fmla="*/ 0 w 8751063"/>
              <a:gd name="connsiteY5" fmla="*/ 0 h 5586517"/>
              <a:gd name="connsiteX0" fmla="*/ 0 w 8751063"/>
              <a:gd name="connsiteY0" fmla="*/ 0 h 5586517"/>
              <a:gd name="connsiteX1" fmla="*/ 8743502 w 8751063"/>
              <a:gd name="connsiteY1" fmla="*/ 54864 h 5586517"/>
              <a:gd name="connsiteX2" fmla="*/ 8732775 w 8751063"/>
              <a:gd name="connsiteY2" fmla="*/ 4104073 h 5586517"/>
              <a:gd name="connsiteX3" fmla="*/ 8751063 w 8751063"/>
              <a:gd name="connsiteY3" fmla="*/ 5586517 h 5586517"/>
              <a:gd name="connsiteX4" fmla="*/ 0 w 8751063"/>
              <a:gd name="connsiteY4" fmla="*/ 5531653 h 5586517"/>
              <a:gd name="connsiteX5" fmla="*/ 0 w 8751063"/>
              <a:gd name="connsiteY5" fmla="*/ 0 h 5586517"/>
              <a:gd name="connsiteX0" fmla="*/ 0 w 8743502"/>
              <a:gd name="connsiteY0" fmla="*/ 0 h 5531653"/>
              <a:gd name="connsiteX1" fmla="*/ 8743502 w 8743502"/>
              <a:gd name="connsiteY1" fmla="*/ 54864 h 5531653"/>
              <a:gd name="connsiteX2" fmla="*/ 8732775 w 8743502"/>
              <a:gd name="connsiteY2" fmla="*/ 4104073 h 5531653"/>
              <a:gd name="connsiteX3" fmla="*/ 8147559 w 8743502"/>
              <a:gd name="connsiteY3" fmla="*/ 5513365 h 5531653"/>
              <a:gd name="connsiteX4" fmla="*/ 0 w 8743502"/>
              <a:gd name="connsiteY4" fmla="*/ 5531653 h 5531653"/>
              <a:gd name="connsiteX5" fmla="*/ 0 w 8743502"/>
              <a:gd name="connsiteY5" fmla="*/ 0 h 5531653"/>
              <a:gd name="connsiteX0" fmla="*/ 0 w 8743502"/>
              <a:gd name="connsiteY0" fmla="*/ 0 h 5531653"/>
              <a:gd name="connsiteX1" fmla="*/ 8743502 w 8743502"/>
              <a:gd name="connsiteY1" fmla="*/ 54864 h 5531653"/>
              <a:gd name="connsiteX2" fmla="*/ 8732775 w 8743502"/>
              <a:gd name="connsiteY2" fmla="*/ 4652713 h 5531653"/>
              <a:gd name="connsiteX3" fmla="*/ 8147559 w 8743502"/>
              <a:gd name="connsiteY3" fmla="*/ 5513365 h 5531653"/>
              <a:gd name="connsiteX4" fmla="*/ 0 w 8743502"/>
              <a:gd name="connsiteY4" fmla="*/ 5531653 h 5531653"/>
              <a:gd name="connsiteX5" fmla="*/ 0 w 8743502"/>
              <a:gd name="connsiteY5" fmla="*/ 0 h 553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43502" h="5531653">
                <a:moveTo>
                  <a:pt x="0" y="0"/>
                </a:moveTo>
                <a:lnTo>
                  <a:pt x="8743502" y="54864"/>
                </a:lnTo>
                <a:cubicBezTo>
                  <a:pt x="8739926" y="1404600"/>
                  <a:pt x="8736351" y="3302977"/>
                  <a:pt x="8732775" y="4652713"/>
                </a:cubicBezTo>
                <a:lnTo>
                  <a:pt x="8147559" y="5513365"/>
                </a:lnTo>
                <a:lnTo>
                  <a:pt x="0" y="55316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Same Side Corner Rectangle 12">
            <a:hlinkClick r:id="rId3" action="ppaction://hlinksldjump"/>
          </p:cNvPr>
          <p:cNvSpPr/>
          <p:nvPr userDrawn="1"/>
        </p:nvSpPr>
        <p:spPr>
          <a:xfrm>
            <a:off x="107504" y="692696"/>
            <a:ext cx="800236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6.1 – Linear Graphs</a:t>
            </a:r>
            <a:endParaRPr lang="en-GB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 Same Side Corner Rectangle 13">
            <a:hlinkClick r:id="rId4" action="ppaction://hlinksldjump"/>
          </p:cNvPr>
          <p:cNvSpPr/>
          <p:nvPr userDrawn="1"/>
        </p:nvSpPr>
        <p:spPr>
          <a:xfrm>
            <a:off x="944192" y="692696"/>
            <a:ext cx="88678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6.2</a:t>
            </a:r>
            <a:r>
              <a:rPr lang="en-GB" sz="9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– More Linear Graphs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 Same Side Corner Rectangle 14">
            <a:hlinkClick r:id="rId5" action="ppaction://hlinksldjump"/>
          </p:cNvPr>
          <p:cNvSpPr/>
          <p:nvPr userDrawn="1"/>
        </p:nvSpPr>
        <p:spPr>
          <a:xfrm>
            <a:off x="1867429" y="692696"/>
            <a:ext cx="745118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6.3 – Rates of Change</a:t>
            </a:r>
            <a:endParaRPr lang="en-GB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 Same Side Corner Rectangle 15">
            <a:hlinkClick r:id="rId6" action="ppaction://hlinksldjump"/>
          </p:cNvPr>
          <p:cNvSpPr/>
          <p:nvPr userDrawn="1"/>
        </p:nvSpPr>
        <p:spPr>
          <a:xfrm>
            <a:off x="6181094" y="692696"/>
            <a:ext cx="695161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6.8</a:t>
            </a:r>
            <a:r>
              <a:rPr lang="en-GB" sz="105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– More Graphs</a:t>
            </a:r>
            <a:endParaRPr lang="en-GB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7" action="ppaction://hlinksldjump"/>
          </p:cNvPr>
          <p:cNvSpPr/>
          <p:nvPr userDrawn="1"/>
        </p:nvSpPr>
        <p:spPr>
          <a:xfrm>
            <a:off x="2648999" y="692696"/>
            <a:ext cx="785084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6.4 – Real-life Graphs</a:t>
            </a:r>
            <a:endParaRPr lang="en-GB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 Same Side Corner Rectangle 22">
            <a:hlinkClick r:id="rId8" action="ppaction://hlinksldjump"/>
          </p:cNvPr>
          <p:cNvSpPr/>
          <p:nvPr userDrawn="1"/>
        </p:nvSpPr>
        <p:spPr>
          <a:xfrm>
            <a:off x="3470535" y="692696"/>
            <a:ext cx="699426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6.5 – Line Segments</a:t>
            </a:r>
            <a:endParaRPr lang="en-GB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 Same Side Corner Rectangle 23">
            <a:hlinkClick r:id="rId9" action="ppaction://hlinksldjump"/>
          </p:cNvPr>
          <p:cNvSpPr/>
          <p:nvPr userDrawn="1"/>
        </p:nvSpPr>
        <p:spPr>
          <a:xfrm>
            <a:off x="4206413" y="692696"/>
            <a:ext cx="1037302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6.6 – Quadratic Graphs</a:t>
            </a:r>
            <a:endParaRPr lang="en-GB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 Same Side Corner Rectangle 28">
            <a:hlinkClick r:id="rId10" action="ppaction://hlinksldjump"/>
          </p:cNvPr>
          <p:cNvSpPr/>
          <p:nvPr userDrawn="1"/>
        </p:nvSpPr>
        <p:spPr>
          <a:xfrm>
            <a:off x="5280167" y="692696"/>
            <a:ext cx="864474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6.7 – Cubic &amp;</a:t>
            </a:r>
            <a:r>
              <a:rPr lang="en-GB" sz="105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Reciprocal</a:t>
            </a:r>
            <a:endParaRPr lang="en-GB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089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-13648" y="5937012"/>
            <a:ext cx="3203848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1" y="5924550"/>
            <a:ext cx="2339752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949279"/>
            <a:ext cx="1913746" cy="922841"/>
          </a:xfrm>
          <a:prstGeom prst="rtTriangle">
            <a:avLst/>
          </a:prstGeom>
          <a:blipFill>
            <a:blip r:embed="rId7" cstate="email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5" name="Straight Connector 14"/>
          <p:cNvCxnSpPr>
            <a:stCxn id="14" idx="0"/>
            <a:endCxn id="14" idx="4"/>
          </p:cNvCxnSpPr>
          <p:nvPr/>
        </p:nvCxnSpPr>
        <p:spPr>
          <a:xfrm rot="16200000" flipH="1">
            <a:off x="489410" y="5453826"/>
            <a:ext cx="922841" cy="1913746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857256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000108"/>
            <a:ext cx="8229600" cy="4929222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11" r:id="rId2"/>
    <p:sldLayoutId id="2147483715" r:id="rId3"/>
    <p:sldLayoutId id="2147483718" r:id="rId4"/>
    <p:sldLayoutId id="2147483717" r:id="rId5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4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Calibri" pitchFamily="34" charset="0"/>
          <a:ea typeface="+mj-ea"/>
          <a:cs typeface="Calibri" pitchFamily="34" charset="0"/>
        </a:defRPr>
      </a:lvl1pPr>
      <a:extLst/>
    </p:titleStyle>
    <p:bodyStyle>
      <a:lvl1pPr marL="365760" indent="-256032" algn="l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21792" indent="-228600" algn="l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859536" indent="-228600" algn="l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143000" indent="-228600" algn="l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1371600" indent="-228600" algn="l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7504" y="116632"/>
            <a:ext cx="8928992" cy="170843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409832" y="116632"/>
            <a:ext cx="65546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Mathematics (9-1) - </a:t>
            </a:r>
            <a:r>
              <a:rPr lang="en-GB" sz="36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iGCSE</a:t>
            </a:r>
            <a:endParaRPr lang="en-GB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/>
            <a:r>
              <a:rPr lang="en-GB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2018-20</a:t>
            </a:r>
          </a:p>
          <a:p>
            <a:pPr algn="r"/>
            <a:r>
              <a:rPr lang="en-GB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Year 09</a:t>
            </a:r>
            <a:endParaRPr lang="en-GB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84" y="178371"/>
            <a:ext cx="2162168" cy="158496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5970292"/>
            <a:ext cx="8784976" cy="771076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ts val="5600"/>
              </a:lnSpc>
            </a:pPr>
            <a:r>
              <a:rPr lang="en-US" sz="88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Unit 06 </a:t>
            </a:r>
            <a:r>
              <a:rPr lang="en-US" sz="88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– </a:t>
            </a:r>
            <a:r>
              <a:rPr lang="en-US" sz="88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Answers</a:t>
            </a:r>
            <a:endParaRPr lang="en-GB" sz="88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Image result for all the answer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71800" y="1916832"/>
            <a:ext cx="6264696" cy="325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6.2 – More Linear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196752"/>
                <a:ext cx="8568952" cy="26164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7063" indent="-62706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/>
                  <a:tabLst>
                    <a:tab pos="1371600" algn="l"/>
                    <a:tab pos="2514600" algn="l"/>
                    <a:tab pos="3319463" algn="l"/>
                    <a:tab pos="5080000" algn="l"/>
                    <a:tab pos="6570663" algn="l"/>
                  </a:tabLst>
                </a:pP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A:</a:t>
                </a:r>
                <a:r>
                  <a:rPr lang="es-ES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2x + </a:t>
                </a:r>
                <a:r>
                  <a:rPr lang="es-E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2, B: 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6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s-ES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- 1. </a:t>
                </a:r>
                <a:b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s-E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s-E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s-E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-2x + </a:t>
                </a:r>
                <a:r>
                  <a:rPr lang="es-E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marL="627063" indent="-62706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/>
                  <a:tabLst>
                    <a:tab pos="1371600" algn="l"/>
                    <a:tab pos="2514600" algn="l"/>
                    <a:tab pos="3319463" algn="l"/>
                    <a:tab pos="5080000" algn="l"/>
                    <a:tab pos="6570663" algn="l"/>
                  </a:tabLst>
                </a:pPr>
                <a:r>
                  <a:rPr lang="es-ES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3</a:t>
                </a:r>
              </a:p>
              <a:p>
                <a:pPr marL="627063" indent="-62706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/>
                  <a:tabLst>
                    <a:tab pos="1371600" algn="l"/>
                    <a:tab pos="2514600" algn="l"/>
                    <a:tab pos="3319463" algn="l"/>
                    <a:tab pos="5080000" algn="l"/>
                    <a:tab pos="6570663" algn="l"/>
                  </a:tabLst>
                </a:pPr>
                <a:r>
                  <a:rPr lang="es-E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8568952" cy="2616422"/>
              </a:xfrm>
              <a:prstGeom prst="rect">
                <a:avLst/>
              </a:prstGeom>
              <a:blipFill rotWithShape="0">
                <a:blip r:embed="rId4"/>
                <a:stretch>
                  <a:fillRect l="-1920" b="-7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3341" y="2152813"/>
            <a:ext cx="4522511" cy="44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620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6.2 – More Linear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7063" indent="-62706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3"/>
              <a:tabLst>
                <a:tab pos="1371600" algn="l"/>
                <a:tab pos="4351338" algn="l"/>
                <a:tab pos="4622800" algn="l"/>
                <a:tab pos="6570663" algn="l"/>
              </a:tabLst>
            </a:pPr>
            <a:r>
              <a:rPr lang="es-E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		c.</a:t>
            </a:r>
            <a:r>
              <a:rPr lang="es-E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1987099"/>
            <a:ext cx="4176464" cy="41044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0663" y="1987099"/>
            <a:ext cx="4176464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6032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6.2 – More Linear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7063" indent="-62706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3"/>
              <a:tabLst>
                <a:tab pos="1371600" algn="l"/>
                <a:tab pos="4351338" algn="l"/>
                <a:tab pos="4622800" algn="l"/>
                <a:tab pos="6570663" algn="l"/>
              </a:tabLst>
            </a:pPr>
            <a:r>
              <a:rPr lang="es-E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		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8" t="24801" r="22021" b="16401"/>
          <a:stretch/>
        </p:blipFill>
        <p:spPr>
          <a:xfrm>
            <a:off x="1524808" y="1229249"/>
            <a:ext cx="5518320" cy="532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3686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6.2 – More Linear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7063" indent="-62706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3"/>
              <a:tabLst>
                <a:tab pos="1371600" algn="l"/>
                <a:tab pos="4351338" algn="l"/>
                <a:tab pos="4622800" algn="l"/>
                <a:tab pos="6570663" algn="l"/>
              </a:tabLst>
            </a:pPr>
            <a:r>
              <a:rPr lang="es-E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		f. 		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8" t="20601" r="17544" b="16400"/>
          <a:stretch/>
        </p:blipFill>
        <p:spPr>
          <a:xfrm>
            <a:off x="323528" y="1988840"/>
            <a:ext cx="4164116" cy="40297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8" t="23750" r="17544" b="13251"/>
          <a:stretch/>
        </p:blipFill>
        <p:spPr>
          <a:xfrm>
            <a:off x="4644008" y="1988840"/>
            <a:ext cx="4164116" cy="402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3236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6.2 – More Linear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196752"/>
                <a:ext cx="8568952" cy="54505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7063" indent="-62706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4"/>
                  <a:tabLst>
                    <a:tab pos="1371600" algn="l"/>
                    <a:tab pos="3776663" algn="l"/>
                    <a:tab pos="4622800" algn="l"/>
                    <a:tab pos="6570663" algn="l"/>
                  </a:tabLst>
                </a:pP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A:</a:t>
                </a:r>
                <a:r>
                  <a:rPr lang="es-ES" sz="3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s-ES" sz="3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3, 	B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s-ES" sz="3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-</a:t>
                </a:r>
                <a:r>
                  <a:rPr lang="es-ES" sz="3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+ 4, 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C: </a:t>
                </a:r>
                <a:r>
                  <a:rPr lang="es-ES" sz="3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= 2</a:t>
                </a:r>
                <a:r>
                  <a:rPr lang="es-ES" sz="3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3, 	D: </a:t>
                </a:r>
                <a:r>
                  <a:rPr lang="es-ES" sz="3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5</a:t>
                </a:r>
                <a:r>
                  <a:rPr lang="es-ES" sz="3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s-E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27063" indent="-62706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4"/>
                  <a:tabLst>
                    <a:tab pos="1371600" algn="l"/>
                    <a:tab pos="4351338" algn="l"/>
                    <a:tab pos="4622800" algn="l"/>
                    <a:tab pos="6570663" algn="l"/>
                  </a:tabLst>
                </a:pPr>
                <a:r>
                  <a:rPr lang="es-ES" sz="32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Sketch </a:t>
                </a:r>
                <a:r>
                  <a:rPr lang="es-E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graph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</a:t>
                </a:r>
                <a:r>
                  <a:rPr lang="es-ES" sz="3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2x</a:t>
                </a:r>
                <a:b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s-ES" sz="32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Sketch </a:t>
                </a:r>
                <a:r>
                  <a:rPr lang="es-E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graph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</a:t>
                </a:r>
                <a:r>
                  <a:rPr lang="es-ES" sz="3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s-ES" sz="3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+ 1 </a:t>
                </a:r>
                <a:b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s-ES" sz="32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Sketch </a:t>
                </a:r>
                <a:r>
                  <a:rPr lang="es-E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graph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</a:t>
                </a:r>
                <a:r>
                  <a:rPr lang="es-ES" sz="3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:r>
                  <a:rPr lang="es-ES" sz="3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= 5</a:t>
                </a:r>
              </a:p>
              <a:p>
                <a:pPr marL="627063" indent="-62706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4"/>
                  <a:tabLst>
                    <a:tab pos="1371600" algn="l"/>
                    <a:tab pos="4351338" algn="l"/>
                    <a:tab pos="4622800" algn="l"/>
                    <a:tab pos="6570663" algn="l"/>
                  </a:tabLst>
                </a:pPr>
                <a:r>
                  <a:rPr lang="es-ES" sz="32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i.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s-ES" sz="3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s-E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intercept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= 3, </a:t>
                </a:r>
                <a:r>
                  <a:rPr lang="es-ES" sz="3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s-E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intercept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= 3</a:t>
                </a:r>
              </a:p>
              <a:p>
                <a:pPr marL="1608138" lvl="1" indent="-523875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romanLcPeriod" startAt="2"/>
                  <a:tabLst>
                    <a:tab pos="4351338" algn="l"/>
                    <a:tab pos="4622800" algn="l"/>
                    <a:tab pos="6570663" algn="l"/>
                  </a:tabLst>
                </a:pPr>
                <a:r>
                  <a:rPr lang="es-ES" sz="3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s-E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intercept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= -2, </a:t>
                </a:r>
                <a:r>
                  <a:rPr lang="es-ES" sz="3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y-</a:t>
                </a:r>
                <a:r>
                  <a:rPr lang="es-E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intercept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= -6</a:t>
                </a:r>
              </a:p>
              <a:p>
                <a:pPr marL="1608138" lvl="1" indent="-523875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romanLcPeriod" startAt="2"/>
                  <a:tabLst>
                    <a:tab pos="4351338" algn="l"/>
                    <a:tab pos="4622800" algn="l"/>
                    <a:tab pos="6570663" algn="l"/>
                  </a:tabLst>
                </a:pPr>
                <a:r>
                  <a:rPr lang="es-ES" sz="3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s-E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intercept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= -2 , </a:t>
                </a:r>
                <a:r>
                  <a:rPr lang="es-ES" sz="3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s-E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intercept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= 2</a:t>
                </a:r>
              </a:p>
              <a:p>
                <a:pPr marL="1608138" lvl="1" indent="-523875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romanLcPeriod" startAt="2"/>
                  <a:tabLst>
                    <a:tab pos="4351338" algn="l"/>
                    <a:tab pos="4622800" algn="l"/>
                    <a:tab pos="6570663" algn="l"/>
                  </a:tabLst>
                </a:pPr>
                <a:r>
                  <a:rPr lang="es-ES" sz="3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s-E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intercept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= -2, </a:t>
                </a:r>
                <a:r>
                  <a:rPr lang="es-ES" sz="3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s-E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intercept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4</a:t>
                </a:r>
              </a:p>
              <a:p>
                <a:pPr marL="1150938" indent="-523875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4351338" algn="l"/>
                    <a:tab pos="4622800" algn="l"/>
                    <a:tab pos="6570663" algn="l"/>
                  </a:tabLst>
                </a:pPr>
                <a:r>
                  <a:rPr lang="es-E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Students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’ </a:t>
                </a:r>
                <a:r>
                  <a:rPr lang="es-E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own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answers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8568952" cy="5450531"/>
              </a:xfrm>
              <a:prstGeom prst="rect">
                <a:avLst/>
              </a:prstGeom>
              <a:blipFill rotWithShape="0">
                <a:blip r:embed="rId4"/>
                <a:stretch>
                  <a:fillRect l="-1636" b="-2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489179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6.2 – More Linear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196752"/>
                <a:ext cx="8568952" cy="54505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7063" indent="-62706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4"/>
                  <a:tabLst>
                    <a:tab pos="1371600" algn="l"/>
                    <a:tab pos="3776663" algn="l"/>
                    <a:tab pos="4622800" algn="l"/>
                    <a:tab pos="6570663" algn="l"/>
                  </a:tabLst>
                </a:pP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A:</a:t>
                </a:r>
                <a:r>
                  <a:rPr lang="es-ES" sz="3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s-ES" sz="3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3, 	B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s-ES" sz="3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-</a:t>
                </a:r>
                <a:r>
                  <a:rPr lang="es-ES" sz="3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+ 4, 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C: </a:t>
                </a:r>
                <a:r>
                  <a:rPr lang="es-ES" sz="3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= 2</a:t>
                </a:r>
                <a:r>
                  <a:rPr lang="es-ES" sz="3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3, 	D: </a:t>
                </a:r>
                <a:r>
                  <a:rPr lang="es-ES" sz="3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5</a:t>
                </a:r>
                <a:r>
                  <a:rPr lang="es-ES" sz="3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s-E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27063" indent="-62706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4"/>
                  <a:tabLst>
                    <a:tab pos="1371600" algn="l"/>
                    <a:tab pos="4351338" algn="l"/>
                    <a:tab pos="4622800" algn="l"/>
                    <a:tab pos="6570663" algn="l"/>
                  </a:tabLst>
                </a:pPr>
                <a:r>
                  <a:rPr lang="es-ES" sz="32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Sketch </a:t>
                </a:r>
                <a:r>
                  <a:rPr lang="es-E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graph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</a:t>
                </a:r>
                <a:r>
                  <a:rPr lang="es-ES" sz="3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2x</a:t>
                </a:r>
                <a:b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s-ES" sz="32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Sketch </a:t>
                </a:r>
                <a:r>
                  <a:rPr lang="es-E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graph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</a:t>
                </a:r>
                <a:r>
                  <a:rPr lang="es-ES" sz="3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s-ES" sz="3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+ 1 </a:t>
                </a:r>
                <a:b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s-ES" sz="32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Sketch </a:t>
                </a:r>
                <a:r>
                  <a:rPr lang="es-E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graph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</a:t>
                </a:r>
                <a:r>
                  <a:rPr lang="es-ES" sz="3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:r>
                  <a:rPr lang="es-ES" sz="3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= 5</a:t>
                </a:r>
              </a:p>
              <a:p>
                <a:pPr marL="627063" indent="-62706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4"/>
                  <a:tabLst>
                    <a:tab pos="1371600" algn="l"/>
                    <a:tab pos="4351338" algn="l"/>
                    <a:tab pos="4622800" algn="l"/>
                    <a:tab pos="6570663" algn="l"/>
                  </a:tabLst>
                </a:pPr>
                <a:r>
                  <a:rPr lang="es-ES" sz="32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i.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s-ES" sz="3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s-E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intercept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= 3, </a:t>
                </a:r>
                <a:r>
                  <a:rPr lang="es-ES" sz="3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s-E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intercept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= 3</a:t>
                </a:r>
              </a:p>
              <a:p>
                <a:pPr marL="1608138" lvl="1" indent="-523875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romanLcPeriod" startAt="2"/>
                  <a:tabLst>
                    <a:tab pos="4351338" algn="l"/>
                    <a:tab pos="4622800" algn="l"/>
                    <a:tab pos="6570663" algn="l"/>
                  </a:tabLst>
                </a:pPr>
                <a:r>
                  <a:rPr lang="es-ES" sz="3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s-E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intercept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= -2, </a:t>
                </a:r>
                <a:r>
                  <a:rPr lang="es-ES" sz="3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y-</a:t>
                </a:r>
                <a:r>
                  <a:rPr lang="es-E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intercept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= -6</a:t>
                </a:r>
              </a:p>
              <a:p>
                <a:pPr marL="1608138" lvl="1" indent="-523875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romanLcPeriod" startAt="2"/>
                  <a:tabLst>
                    <a:tab pos="4351338" algn="l"/>
                    <a:tab pos="4622800" algn="l"/>
                    <a:tab pos="6570663" algn="l"/>
                  </a:tabLst>
                </a:pPr>
                <a:r>
                  <a:rPr lang="es-ES" sz="3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s-E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intercept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= -2 , </a:t>
                </a:r>
                <a:r>
                  <a:rPr lang="es-ES" sz="3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s-E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intercept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= 2</a:t>
                </a:r>
              </a:p>
              <a:p>
                <a:pPr marL="1608138" lvl="1" indent="-523875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romanLcPeriod" startAt="2"/>
                  <a:tabLst>
                    <a:tab pos="4351338" algn="l"/>
                    <a:tab pos="4622800" algn="l"/>
                    <a:tab pos="6570663" algn="l"/>
                  </a:tabLst>
                </a:pPr>
                <a:r>
                  <a:rPr lang="es-ES" sz="3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s-E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intercept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= -2, </a:t>
                </a:r>
                <a:r>
                  <a:rPr lang="es-ES" sz="3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s-E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intercept</a:t>
                </a:r>
                <a:r>
                  <a:rPr lang="es-E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4</a:t>
                </a:r>
              </a:p>
              <a:p>
                <a:pPr marL="1150938" indent="-523875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4351338" algn="l"/>
                    <a:tab pos="4622800" algn="l"/>
                    <a:tab pos="6570663" algn="l"/>
                  </a:tabLst>
                </a:pPr>
                <a:r>
                  <a:rPr lang="es-E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Students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’ </a:t>
                </a:r>
                <a:r>
                  <a:rPr lang="es-E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own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answers</a:t>
                </a:r>
                <a:r>
                  <a:rPr lang="es-E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8568952" cy="5450531"/>
              </a:xfrm>
              <a:prstGeom prst="rect">
                <a:avLst/>
              </a:prstGeom>
              <a:blipFill rotWithShape="0">
                <a:blip r:embed="rId4"/>
                <a:stretch>
                  <a:fillRect l="-1636" b="-2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161794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6.2 – More Linear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196752"/>
                <a:ext cx="8568952" cy="53034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65200" indent="-965200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7"/>
                  <a:tabLst>
                    <a:tab pos="1371600" algn="l"/>
                    <a:tab pos="3251200" algn="l"/>
                    <a:tab pos="4622800" algn="l"/>
                    <a:tab pos="6570663" algn="l"/>
                  </a:tabLst>
                </a:pP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a, b, c, d</a:t>
                </a:r>
                <a:endParaRPr lang="es-E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65200" indent="-965200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7"/>
                  <a:tabLst>
                    <a:tab pos="1371600" algn="l"/>
                    <a:tab pos="3251200" algn="l"/>
                    <a:tab pos="4622800" algn="l"/>
                    <a:tab pos="6570663" algn="l"/>
                  </a:tabLst>
                </a:pP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Students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' own </a:t>
                </a: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answers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65200" indent="-965200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7"/>
                  <a:tabLst>
                    <a:tab pos="1371600" algn="l"/>
                    <a:tab pos="3251200" algn="l"/>
                    <a:tab pos="5722938" algn="l"/>
                  </a:tabLst>
                </a:pP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No </a:t>
                </a: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b. Yes	c. No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65200" indent="-965200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7"/>
                  <a:tabLst>
                    <a:tab pos="1371600" algn="l"/>
                    <a:tab pos="3251200" algn="l"/>
                    <a:tab pos="4622800" algn="l"/>
                    <a:tab pos="6570663" algn="l"/>
                  </a:tabLst>
                </a:pPr>
                <a:r>
                  <a:rPr lang="en-US" sz="4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- 3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65200" indent="-965200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7"/>
                  <a:tabLst>
                    <a:tab pos="1371600" algn="l"/>
                    <a:tab pos="3251200" algn="l"/>
                    <a:tab pos="4622800" algn="l"/>
                    <a:tab pos="6570663" algn="l"/>
                  </a:tabLst>
                </a:pP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sz="4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4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+ 5 </a:t>
                </a: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b. </a:t>
                </a:r>
                <a:r>
                  <a:rPr lang="en-US" sz="4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= -</a:t>
                </a:r>
                <a:r>
                  <a:rPr lang="en-US" sz="4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+ 3</a:t>
                </a: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b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:r>
                  <a:rPr lang="en-US" sz="4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 </a:t>
                </a: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- 2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65200" indent="-965200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7"/>
                  <a:tabLst>
                    <a:tab pos="1371600" algn="l"/>
                    <a:tab pos="3251200" algn="l"/>
                    <a:tab pos="4622800" algn="l"/>
                    <a:tab pos="6570663" algn="l"/>
                  </a:tabLst>
                </a:pP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Students’ own answers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8568952" cy="5303440"/>
              </a:xfrm>
              <a:prstGeom prst="rect">
                <a:avLst/>
              </a:prstGeom>
              <a:blipFill rotWithShape="0">
                <a:blip r:embed="rId4"/>
                <a:stretch>
                  <a:fillRect l="-2560" t="-2414" b="-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584698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6.2 – More Linear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196752"/>
                <a:ext cx="8568952" cy="45109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65200" indent="-965200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13"/>
                  <a:tabLst>
                    <a:tab pos="1371600" algn="l"/>
                    <a:tab pos="3251200" algn="l"/>
                    <a:tab pos="4622800" algn="l"/>
                    <a:tab pos="6570663" algn="l"/>
                  </a:tabLst>
                </a:pPr>
                <a:r>
                  <a:rPr lang="en-US" sz="4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4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:r>
                  <a:rPr lang="en-US" sz="4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4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5</a:t>
                </a:r>
              </a:p>
              <a:p>
                <a:pPr marL="965200" indent="-965200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13"/>
                  <a:tabLst>
                    <a:tab pos="1371600" algn="l"/>
                    <a:tab pos="3251200" algn="l"/>
                    <a:tab pos="4622800" algn="l"/>
                    <a:tab pos="6570663" algn="l"/>
                  </a:tabLst>
                </a:pPr>
                <a:r>
                  <a:rPr lang="en-US" sz="4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4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– 3 = -</a:t>
                </a:r>
                <a:r>
                  <a:rPr lang="en-US" sz="4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+ 12</a:t>
                </a:r>
                <a:r>
                  <a:rPr lang="es-E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s-E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s-ES" sz="4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s-E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4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3</a:t>
                </a:r>
                <a:br>
                  <a:rPr lang="es-E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4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9</a:t>
                </a:r>
                <a:b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4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(3, 9)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65200" indent="-965200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13"/>
                  <a:tabLst>
                    <a:tab pos="1371600" algn="l"/>
                    <a:tab pos="3251200" algn="l"/>
                    <a:tab pos="4622800" algn="l"/>
                    <a:tab pos="6570663" algn="l"/>
                  </a:tabLst>
                </a:pP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1,1)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8568952" cy="4510915"/>
              </a:xfrm>
              <a:prstGeom prst="rect">
                <a:avLst/>
              </a:prstGeom>
              <a:blipFill rotWithShape="0">
                <a:blip r:embed="rId4"/>
                <a:stretch>
                  <a:fillRect l="-2560" t="-135"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98690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6.3 – Graphing Rates of Change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7063" indent="-62706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371600" algn="l"/>
                <a:tab pos="4114800" algn="l"/>
                <a:tab pos="4622800" algn="l"/>
                <a:tab pos="6570663" algn="l"/>
              </a:tabLst>
            </a:pP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pt-BR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	b. 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10.5cm</a:t>
            </a:r>
            <a:r>
              <a:rPr lang="pt-BR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627063" indent="-62706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371600" algn="l"/>
                <a:tab pos="4114800" algn="l"/>
                <a:tab pos="4622800" algn="l"/>
                <a:tab pos="6570663" algn="l"/>
              </a:tabLst>
            </a:pPr>
            <a:r>
              <a:rPr lang="pt-BR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6km	</a:t>
            </a:r>
            <a:r>
              <a:rPr lang="pt-BR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5.45 pm 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30 minutes 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2 hrs 30 minutes 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12 km/h 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12</a:t>
            </a:r>
          </a:p>
          <a:p>
            <a:pPr marL="627063" indent="-62706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371600" algn="l"/>
                <a:tab pos="4114800" algn="l"/>
                <a:tab pos="4622800" algn="l"/>
                <a:tab pos="6570663" algn="l"/>
              </a:tabLst>
            </a:pP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60km/h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0234" y="3284984"/>
            <a:ext cx="3913854" cy="28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6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6.3 – Graphing Rates of Change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7063" indent="-62706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4"/>
              <a:tabLst>
                <a:tab pos="1371600" algn="l"/>
                <a:tab pos="4114800" algn="l"/>
                <a:tab pos="4622800" algn="l"/>
                <a:tab pos="6570663" algn="l"/>
              </a:tabLst>
            </a:pP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16m/s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6614" y="1282053"/>
            <a:ext cx="7005826" cy="473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6270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6 -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Prior knowledge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endParaRPr lang="en-GB" sz="4000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196752"/>
                <a:ext cx="8568952" cy="51157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14350" indent="-514350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/>
                  <a:tabLst>
                    <a:tab pos="1033463" algn="l"/>
                    <a:tab pos="2514600" algn="l"/>
                    <a:tab pos="3708400" algn="l"/>
                    <a:tab pos="5080000" algn="l"/>
                    <a:tab pos="6570663" algn="l"/>
                  </a:tabLst>
                </a:pPr>
                <a:r>
                  <a:rPr lang="en-US" sz="3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3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pt-BR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21 	</a:t>
                </a:r>
                <a:r>
                  <a:rPr lang="pt-BR" sz="3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pt-BR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-22</a:t>
                </a:r>
              </a:p>
              <a:p>
                <a:pPr marL="514350" indent="-514350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/>
                  <a:tabLst>
                    <a:tab pos="1033463" algn="l"/>
                    <a:tab pos="2514600" algn="l"/>
                    <a:tab pos="4572000" algn="l"/>
                    <a:tab pos="6570663" algn="l"/>
                  </a:tabLst>
                </a:pPr>
                <a:r>
                  <a:rPr lang="pt-BR" sz="3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pt-BR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y 	</a:t>
                </a:r>
                <a:r>
                  <a:rPr lang="pt-BR" sz="3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pt-BR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4 </a:t>
                </a:r>
                <a:r>
                  <a:rPr lang="pt-BR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pt-BR" sz="3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:r>
                  <a:rPr lang="pt-BR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	</a:t>
                </a:r>
                <a:r>
                  <a:rPr lang="pt-BR" sz="3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:r>
                  <a:rPr lang="pt-BR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pt-BR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14350" indent="-514350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/>
                  <a:tabLst>
                    <a:tab pos="1033463" algn="l"/>
                    <a:tab pos="2514600" algn="l"/>
                    <a:tab pos="4572000" algn="l"/>
                    <a:tab pos="6570663" algn="l"/>
                  </a:tabLst>
                </a:pPr>
                <a:r>
                  <a:rPr lang="pt-BR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5 </a:t>
                </a:r>
                <a:r>
                  <a:rPr lang="pt-BR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km/h</a:t>
                </a:r>
              </a:p>
              <a:p>
                <a:pPr marL="514350" indent="-514350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/>
                  <a:tabLst>
                    <a:tab pos="1033463" algn="l"/>
                    <a:tab pos="2514600" algn="l"/>
                    <a:tab pos="4572000" algn="l"/>
                    <a:tab pos="6570663" algn="l"/>
                  </a:tabLst>
                </a:pPr>
                <a:r>
                  <a:rPr lang="pt-BR" sz="3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pt-BR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9 	</a:t>
                </a:r>
                <a:r>
                  <a:rPr lang="pt-BR" sz="3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pt-BR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7 </a:t>
                </a:r>
                <a:r>
                  <a:rPr lang="pt-BR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pt-BR" sz="3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:r>
                  <a:rPr lang="pt-BR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pt-BR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pt-BR" sz="3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:r>
                  <a:rPr lang="pt-BR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25 </a:t>
                </a:r>
                <a:r>
                  <a:rPr lang="pt-BR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pt-BR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pt-BR" sz="3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e.</a:t>
                </a:r>
                <a:r>
                  <a:rPr lang="pt-BR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125</a:t>
                </a:r>
              </a:p>
              <a:p>
                <a:pPr marL="514350" indent="-514350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/>
                  <a:tabLst>
                    <a:tab pos="1033463" algn="l"/>
                    <a:tab pos="2514600" algn="l"/>
                    <a:tab pos="3708400" algn="l"/>
                    <a:tab pos="5080000" algn="l"/>
                    <a:tab pos="6570663" algn="l"/>
                  </a:tabLst>
                </a:pPr>
                <a:r>
                  <a:rPr lang="pt-BR" sz="3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pt-BR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	b. </a:t>
                </a:r>
                <a:r>
                  <a:rPr lang="pt-BR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marL="514350" indent="-514350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/>
                  <a:tabLst>
                    <a:tab pos="1033463" algn="l"/>
                    <a:tab pos="2514600" algn="l"/>
                    <a:tab pos="3708400" algn="l"/>
                    <a:tab pos="5080000" algn="l"/>
                    <a:tab pos="6570663" algn="l"/>
                  </a:tabLst>
                </a:pPr>
                <a:r>
                  <a:rPr lang="pt-BR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pt-BR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pt-BR" sz="3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pt-BR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= 3, B: </a:t>
                </a:r>
                <a:r>
                  <a:rPr lang="pt-BR" sz="3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pt-BR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= -3, C: </a:t>
                </a:r>
                <a:r>
                  <a:rPr lang="pt-BR" sz="3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pt-BR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pt-BR" sz="3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pt-BR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, D: </a:t>
                </a:r>
                <a:r>
                  <a:rPr lang="pt-BR" sz="3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pt-BR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= -</a:t>
                </a:r>
                <a:r>
                  <a:rPr lang="pt-BR" sz="3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endParaRPr lang="en-US" sz="38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8568952" cy="5115759"/>
              </a:xfrm>
              <a:prstGeom prst="rect">
                <a:avLst/>
              </a:prstGeom>
              <a:blipFill rotWithShape="0">
                <a:blip r:embed="rId4"/>
                <a:stretch>
                  <a:fillRect l="-2134" t="-1905" r="-427" b="-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959946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6.3 – Graphing Rates of Change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7063" indent="-62706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5"/>
              <a:tabLst>
                <a:tab pos="1371600" algn="l"/>
                <a:tab pos="4114800" algn="l"/>
                <a:tab pos="4622800" algn="l"/>
                <a:tab pos="6570663" algn="l"/>
              </a:tabLst>
            </a:pP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minutes	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22km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8" t="22700" r="10829" b="9050"/>
          <a:stretch/>
        </p:blipFill>
        <p:spPr>
          <a:xfrm>
            <a:off x="1475656" y="1773912"/>
            <a:ext cx="5044914" cy="482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7018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6.3 – Graphing Rates of Change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301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7063" indent="-62706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6"/>
              <a:tabLst>
                <a:tab pos="1371600" algn="l"/>
                <a:tab pos="4114800" algn="l"/>
                <a:tab pos="4622800" algn="l"/>
                <a:tab pos="6570663" algn="l"/>
              </a:tabLst>
            </a:pP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Train journey from Birmingham to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Shrewsbury</a:t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4263" lvl="1" indent="-627063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1371600" algn="l"/>
                <a:tab pos="3200400" algn="l"/>
                <a:tab pos="4622800" algn="l"/>
                <a:tab pos="5537200" algn="l"/>
                <a:tab pos="6570663" algn="l"/>
              </a:tabLs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96mph	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48mph	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61.3mph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7544" y="1700808"/>
            <a:ext cx="4900840" cy="413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3932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6.3 – Graphing Rates of Change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43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3738" indent="-693738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7"/>
              <a:tabLst>
                <a:tab pos="1371600" algn="l"/>
                <a:tab pos="4114800" algn="l"/>
                <a:tab pos="4622800" algn="l"/>
                <a:tab pos="6570663" algn="l"/>
              </a:tabLst>
            </a:pP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55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km/h</a:t>
            </a:r>
          </a:p>
          <a:p>
            <a:pPr marL="693738" indent="-693738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7"/>
              <a:tabLst>
                <a:tab pos="1084263" algn="l"/>
                <a:tab pos="4114800" algn="l"/>
                <a:tab pos="4622800" algn="l"/>
                <a:tab pos="6570663" algn="l"/>
              </a:tabLst>
            </a:pP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85 miles approximately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100 mph, 109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mph</a:t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Between 3:00 and 3:40; the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line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	steeper </a:t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Train A</a:t>
            </a:r>
          </a:p>
          <a:p>
            <a:pPr marL="693738" indent="-693738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7"/>
              <a:tabLst>
                <a:tab pos="1371600" algn="l"/>
                <a:tab pos="4114800" algn="l"/>
                <a:tab pos="4622800" algn="l"/>
                <a:tab pos="6570663" algn="l"/>
              </a:tabLst>
            </a:pP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iii</a:t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Aii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, Bi, </a:t>
            </a:r>
            <a:r>
              <a:rPr lang="en-US" sz="3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Ciii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3738" indent="-693738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7"/>
              <a:tabLst>
                <a:tab pos="1371600" algn="l"/>
                <a:tab pos="4114800" algn="l"/>
                <a:tab pos="4622800" algn="l"/>
                <a:tab pos="6570663" algn="l"/>
              </a:tabLst>
            </a:pP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' own sketches, showing B is steepest and A is the least steep.</a:t>
            </a:r>
          </a:p>
        </p:txBody>
      </p:sp>
    </p:spTree>
    <p:extLst>
      <p:ext uri="{BB962C8B-B14F-4D97-AF65-F5344CB8AC3E}">
        <p14:creationId xmlns:p14="http://schemas.microsoft.com/office/powerpoint/2010/main" val="300962737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6.3 – Graphing Rates of Change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3738" indent="-693738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1"/>
              <a:tabLst>
                <a:tab pos="1371600" algn="l"/>
                <a:tab pos="4114800" algn="l"/>
                <a:tab pos="4622800" algn="l"/>
                <a:tab pos="6570663" algn="l"/>
              </a:tabLst>
            </a:pP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1.6m/s 	</a:t>
            </a: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minutes</a:t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0.0092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m/s</a:t>
            </a:r>
            <a:r>
              <a:rPr lang="en-US" sz="3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96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 marL="1208088" lvl="1" indent="-517525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5"/>
              <a:tabLst>
                <a:tab pos="1371600" algn="l"/>
                <a:tab pos="4114800" algn="l"/>
                <a:tab pos="4622800" algn="l"/>
                <a:tab pos="6570663" algn="l"/>
              </a:tabLst>
            </a:pP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accelerated at 0.0092 m/s</a:t>
            </a:r>
            <a:r>
              <a:rPr lang="en-US" sz="3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for the first 2 minutes, then ran at a constant velocity of 1.1 m/s for 5 minutes. Next, he accelerated at 0.0083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m/s</a:t>
            </a:r>
            <a:r>
              <a:rPr lang="en-US" sz="3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for 1 minute, then ran at a constant velocity of 1.6 m/s for 8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minutes.</a:t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Then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he decelerated at 0.013 m/s</a:t>
            </a:r>
            <a:r>
              <a:rPr lang="en-US" sz="3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for the last 2 minutes.</a:t>
            </a:r>
          </a:p>
        </p:txBody>
      </p:sp>
    </p:spTree>
    <p:extLst>
      <p:ext uri="{BB962C8B-B14F-4D97-AF65-F5344CB8AC3E}">
        <p14:creationId xmlns:p14="http://schemas.microsoft.com/office/powerpoint/2010/main" val="38488683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6.4 – Real-Life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36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3738" indent="-693738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371600" algn="l"/>
                <a:tab pos="4114800" algn="l"/>
                <a:tab pos="4622800" algn="l"/>
                <a:tab pos="6570663" algn="l"/>
              </a:tabLst>
            </a:pP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8088" lvl="1" indent="-517525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1371600" algn="l"/>
                <a:tab pos="4114800" algn="l"/>
                <a:tab pos="4622800" algn="l"/>
                <a:tab pos="6570663" algn="l"/>
              </a:tabLst>
            </a:pPr>
            <a:r>
              <a:rPr lang="en-US" sz="3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pl-PL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£124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£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340 units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1" t="25850" r="15304" b="14300"/>
          <a:stretch/>
        </p:blipFill>
        <p:spPr>
          <a:xfrm>
            <a:off x="1547664" y="1206018"/>
            <a:ext cx="5490771" cy="467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1871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6.4 – Real-Life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3738" indent="-693738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2"/>
              <a:tabLst>
                <a:tab pos="1371600" algn="l"/>
                <a:tab pos="3484563" algn="l"/>
                <a:tab pos="5951538" algn="l"/>
              </a:tabLst>
            </a:pP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£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1.00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£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54	</a:t>
            </a:r>
            <a:b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149 pens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3738" indent="-693738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2"/>
              <a:tabLst>
                <a:tab pos="1371600" algn="l"/>
                <a:tab pos="3484563" algn="l"/>
                <a:tab pos="5951538" algn="l"/>
              </a:tabLst>
            </a:pP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C$14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0.7	</a:t>
            </a: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1.4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3738" indent="-693738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2"/>
              <a:tabLst>
                <a:tab pos="1371600" algn="l"/>
                <a:tab pos="3484563" algn="l"/>
                <a:tab pos="5951538" algn="l"/>
              </a:tabLst>
            </a:pP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£24 per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day		</a:t>
            </a:r>
            <a:b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£40</a:t>
            </a:r>
            <a:b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40	</a:t>
            </a:r>
            <a:b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17 days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3738" indent="-693738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2"/>
              <a:tabLst>
                <a:tab pos="1371600" algn="l"/>
                <a:tab pos="3484563" algn="l"/>
                <a:tab pos="5951538" algn="l"/>
              </a:tabLst>
            </a:pP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B and C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3738" indent="-693738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2"/>
              <a:tabLst>
                <a:tab pos="1371600" algn="l"/>
                <a:tab pos="3484563" algn="l"/>
                <a:tab pos="5951538" algn="l"/>
              </a:tabLst>
            </a:pP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Question 3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55175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6.4 – Real-Life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indent="-5699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7"/>
              <a:tabLst>
                <a:tab pos="1371600" algn="l"/>
                <a:tab pos="3484563" algn="l"/>
                <a:tab pos="5951538" algn="l"/>
              </a:tabLst>
            </a:pP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b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= 2.5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d.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34g 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768716"/>
              </p:ext>
            </p:extLst>
          </p:nvPr>
        </p:nvGraphicFramePr>
        <p:xfrm>
          <a:off x="1547664" y="1315616"/>
          <a:ext cx="7056782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18268"/>
                <a:gridCol w="1050282"/>
                <a:gridCol w="1080120"/>
                <a:gridCol w="1008112"/>
              </a:tblGrid>
              <a:tr h="5040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Chilli powder (grams)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816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Cumin (grams)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7664" y="2560981"/>
            <a:ext cx="3585181" cy="331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7799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6.4 – Real-Life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0713" indent="-6207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8"/>
              <a:tabLst>
                <a:tab pos="1208088" algn="l"/>
                <a:tab pos="1371600" algn="l"/>
                <a:tab pos="3484563" algn="l"/>
                <a:tab pos="5951538" algn="l"/>
              </a:tabLst>
            </a:pP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	The y-intercept tells you the 	initial temperature of the 	freezer.</a:t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	The x-intercept tells you at what 	time the temperature reaches 	0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10°C 	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20°C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	Yes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because it is a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straight 	line.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7009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6.4 – Real-Life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9"/>
              <a:tabLst>
                <a:tab pos="1208088" algn="l"/>
                <a:tab pos="1371600" algn="l"/>
                <a:tab pos="3484563" algn="l"/>
                <a:tab pos="5951538" algn="l"/>
              </a:tabLst>
            </a:pP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16°C 	</a:t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20°C</a:t>
            </a:r>
          </a:p>
          <a:p>
            <a:pPr marL="1258888" lvl="1" indent="-517525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3"/>
              <a:tabLst>
                <a:tab pos="1371600" algn="l"/>
                <a:tab pos="3484563" algn="l"/>
                <a:tab pos="5951538" algn="l"/>
              </a:tabLst>
            </a:pP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= 5, 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= 50</a:t>
            </a:r>
          </a:p>
          <a:p>
            <a:pPr marL="1258888" lvl="1" indent="-517525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3"/>
              <a:tabLst>
                <a:tab pos="1371600" algn="l"/>
                <a:tab pos="3484563" algn="l"/>
                <a:tab pos="5951538" algn="l"/>
              </a:tabLst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Yes, 4 teaspoons is much less than 500g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9" t="26901" r="10830" b="11151"/>
          <a:stretch/>
        </p:blipFill>
        <p:spPr>
          <a:xfrm>
            <a:off x="4774702" y="1268760"/>
            <a:ext cx="3973762" cy="404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92309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6.4 – Real-Life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055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0"/>
              <a:tabLst>
                <a:tab pos="1208088" algn="l"/>
                <a:tab pos="1371600" algn="l"/>
                <a:tab pos="3484563" algn="l"/>
                <a:tab pos="5951538" algn="l"/>
              </a:tabLst>
            </a:pPr>
            <a:r>
              <a:rPr lang="en-US" sz="35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5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5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£18 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5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£14.50</a:t>
            </a:r>
          </a:p>
          <a:p>
            <a:pPr marL="1311275" lvl="1" indent="-57150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3484563" algn="l"/>
                <a:tab pos="5951538" algn="l"/>
              </a:tabLst>
            </a:pP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is the minimum monthly spend - you have to pay this even if you don't use the phone that month, </a:t>
            </a:r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11275" lvl="1" indent="-57150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3484563" algn="l"/>
                <a:tab pos="5951538" algn="l"/>
              </a:tabLst>
            </a:pP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point of intersection is where the two plans charge the same amount for the same number of minutes, </a:t>
            </a:r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11275" lvl="1" indent="-57150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3484563" algn="l"/>
                <a:tab pos="5951538" algn="l"/>
              </a:tabLst>
            </a:pP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Molly – Plan C; Theo – Plan B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21512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6</a:t>
            </a:r>
            <a:r>
              <a:rPr lang="en-GB" sz="4000" dirty="0" smtClean="0"/>
              <a:t> -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Prior knowledge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endParaRPr lang="en-GB" sz="4000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196752"/>
                <a:ext cx="8568952" cy="54813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5338" indent="-795338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7"/>
                  <a:tabLst>
                    <a:tab pos="1033463" algn="l"/>
                    <a:tab pos="2514600" algn="l"/>
                    <a:tab pos="3708400" algn="l"/>
                    <a:tab pos="5080000" algn="l"/>
                    <a:tab pos="6570663" algn="l"/>
                  </a:tabLst>
                </a:pPr>
                <a:r>
                  <a:rPr lang="en-US" sz="32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pt-BR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br>
                  <a:rPr lang="pt-BR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pt-BR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br>
                  <a:rPr lang="pt-BR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pt-BR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pt-BR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pt-BR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pt-BR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pt-BR" sz="32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pt-BR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Students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' graph of 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3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+ 1</a:t>
                </a:r>
              </a:p>
              <a:p>
                <a:pPr marL="795338" indent="-795338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7"/>
                  <a:tabLst>
                    <a:tab pos="1033463" algn="l"/>
                    <a:tab pos="2862263" algn="l"/>
                    <a:tab pos="4859338" algn="l"/>
                    <a:tab pos="6688138" algn="l"/>
                  </a:tabLst>
                </a:pPr>
                <a:r>
                  <a:rPr lang="en-US" sz="32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sz="3200" dirty="0" err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ii.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-1 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:r>
                  <a:rPr lang="en-US" sz="3200" dirty="0" err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ii.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2 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2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:r>
                  <a:rPr lang="en-US" sz="3200" dirty="0" err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-1 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ii.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marL="795338" indent="-795338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7"/>
                  <a:tabLst>
                    <a:tab pos="1033463" algn="l"/>
                    <a:tab pos="2862263" algn="l"/>
                    <a:tab pos="4859338" algn="l"/>
                    <a:tab pos="6688138" algn="l"/>
                  </a:tabLst>
                </a:pPr>
                <a:r>
                  <a:rPr lang="en-US" sz="32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sz="3200" dirty="0" err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£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55 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ii.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£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140</a:t>
                </a:r>
                <a:b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2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:r>
                  <a:rPr lang="en-US" sz="3200" dirty="0" err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£50 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ii.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45 minutes 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2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iii.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£20 per hour 10 (-1,3) and (3,11)</a:t>
                </a:r>
                <a:endParaRPr lang="en-US" sz="32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8568952" cy="5481309"/>
              </a:xfrm>
              <a:prstGeom prst="rect">
                <a:avLst/>
              </a:prstGeom>
              <a:blipFill rotWithShape="0">
                <a:blip r:embed="rId4"/>
                <a:stretch>
                  <a:fillRect l="-1636" t="-1446" b="-2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873453"/>
              </p:ext>
            </p:extLst>
          </p:nvPr>
        </p:nvGraphicFramePr>
        <p:xfrm>
          <a:off x="1115618" y="1844824"/>
          <a:ext cx="7704856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3107"/>
                <a:gridCol w="963107"/>
                <a:gridCol w="963107"/>
                <a:gridCol w="963107"/>
                <a:gridCol w="963107"/>
                <a:gridCol w="963107"/>
                <a:gridCol w="963107"/>
                <a:gridCol w="963107"/>
              </a:tblGrid>
              <a:tr h="5040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816"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</a:t>
                      </a:r>
                      <a:endParaRPr lang="en-US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en-US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764180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6.4 – Real-Life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57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1"/>
              <a:tabLst>
                <a:tab pos="1208088" algn="l"/>
                <a:tab pos="1371600" algn="l"/>
                <a:tab pos="3484563" algn="l"/>
                <a:tab pos="5951538" algn="l"/>
              </a:tabLst>
            </a:pPr>
            <a:r>
              <a:rPr lang="en-U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c.</a:t>
            </a:r>
            <a:br>
              <a:rPr lang="en-U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4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8888" lvl="1" indent="-517525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1371600" algn="l"/>
                <a:tab pos="3484563" algn="l"/>
                <a:tab pos="5951538" algn="l"/>
              </a:tabLst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Negative	</a:t>
            </a:r>
          </a:p>
          <a:p>
            <a:pPr marL="1258888" lvl="1" indent="-517525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4"/>
              <a:tabLst>
                <a:tab pos="1371600" algn="l"/>
                <a:tab pos="3484563" algn="l"/>
                <a:tab pos="5951538" algn="l"/>
              </a:tabLst>
            </a:pPr>
            <a:r>
              <a:rPr lang="en-US" sz="3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= -1600</a:t>
            </a:r>
            <a:r>
              <a:rPr lang="en-US" sz="3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+ 13,600</a:t>
            </a:r>
          </a:p>
          <a:p>
            <a:pPr marL="1258888" lvl="1" indent="-517525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5"/>
              <a:tabLst>
                <a:tab pos="1371600" algn="l"/>
                <a:tab pos="3484563" algn="l"/>
                <a:tab pos="5951538" algn="l"/>
              </a:tabLst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£8,000</a:t>
            </a:r>
          </a:p>
          <a:p>
            <a:pPr marL="741363" indent="-74136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1"/>
              <a:tabLst>
                <a:tab pos="1371600" algn="l"/>
                <a:tab pos="3484563" algn="l"/>
                <a:tab pos="5951538" algn="l"/>
              </a:tabLst>
            </a:pPr>
            <a:r>
              <a:rPr lang="en-U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84.6	</a:t>
            </a:r>
            <a:r>
              <a:rPr lang="en-U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91.4</a:t>
            </a:r>
          </a:p>
          <a:p>
            <a:pPr marL="1258888" lvl="1" indent="-517525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1371600" algn="l"/>
                <a:tab pos="3484563" algn="l"/>
                <a:tab pos="5951538" algn="l"/>
              </a:tabLst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84.6 in 2020, because 2020 is closer to the years covered by the data.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9992" y="1223948"/>
            <a:ext cx="4320480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6550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6.5 – Line Segments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27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0713" indent="-6207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371600" algn="l"/>
                <a:tab pos="4002088" algn="l"/>
                <a:tab pos="4054475" algn="l"/>
              </a:tabLst>
            </a:pPr>
            <a:r>
              <a:rPr lang="en-US" sz="4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7 		</a:t>
            </a:r>
            <a:r>
              <a:rPr lang="en-US" sz="4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pPr marL="620713" indent="-6207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371600" algn="l"/>
                <a:tab pos="4002088" algn="l"/>
                <a:tab pos="4054475" algn="l"/>
              </a:tabLst>
            </a:pPr>
            <a:r>
              <a:rPr lang="en-US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13 cm</a:t>
            </a:r>
          </a:p>
          <a:p>
            <a:pPr marL="620713" indent="-6207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371600" algn="l"/>
                <a:tab pos="4002088" algn="l"/>
                <a:tab pos="4054475" algn="l"/>
              </a:tabLst>
            </a:pPr>
            <a:r>
              <a:rPr lang="en-US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Gradient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: 2, </a:t>
            </a:r>
            <a:r>
              <a:rPr lang="en-US" sz="4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-intercept; 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L="620713" indent="-6207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371600" algn="l"/>
                <a:tab pos="4002088" algn="l"/>
                <a:tab pos="4054475" algn="l"/>
              </a:tabLst>
            </a:pPr>
            <a:r>
              <a:rPr lang="en-US" sz="4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(2, 5) </a:t>
            </a:r>
            <a:r>
              <a:rPr lang="en-US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(5.5, </a:t>
            </a:r>
            <a:r>
              <a:rPr lang="en-US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5.5)</a:t>
            </a:r>
          </a:p>
          <a:p>
            <a:pPr marL="620713" indent="-6207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371600" algn="l"/>
                <a:tab pos="4002088" algn="l"/>
                <a:tab pos="4054475" algn="l"/>
              </a:tabLst>
            </a:pPr>
            <a:r>
              <a:rPr lang="en-US" sz="4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(1.5, 5.5) </a:t>
            </a:r>
            <a:r>
              <a:rPr lang="en-US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(4,-</a:t>
            </a:r>
            <a:r>
              <a:rPr lang="en-US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1)</a:t>
            </a:r>
          </a:p>
          <a:p>
            <a:pPr marL="620713" indent="-6207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371600" algn="l"/>
                <a:tab pos="4002088" algn="l"/>
                <a:tab pos="4054475" algn="l"/>
              </a:tabLst>
            </a:pPr>
            <a:r>
              <a:rPr lang="en-US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4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620713" indent="-6207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371600" algn="l"/>
                <a:tab pos="4002088" algn="l"/>
                <a:tab pos="4054475" algn="l"/>
              </a:tabLst>
            </a:pPr>
            <a:r>
              <a:rPr lang="en-US" sz="4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4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11382427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6.5 – Line Segments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196752"/>
                <a:ext cx="8568952" cy="54548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14400" indent="-914400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8"/>
                  <a:tabLst>
                    <a:tab pos="1371600" algn="l"/>
                    <a:tab pos="4002088" algn="l"/>
                    <a:tab pos="4054475" algn="l"/>
                  </a:tabLst>
                </a:pPr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2</a:t>
                </a:r>
                <a:r>
                  <a:rPr lang="en-US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:r>
                  <a:rPr lang="en-US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		</a:t>
                </a:r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US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– 9</a:t>
                </a:r>
              </a:p>
              <a:p>
                <a:pPr marL="914400" indent="-914400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8"/>
                  <a:tabLst>
                    <a:tab pos="1371600" algn="l"/>
                    <a:tab pos="4002088" algn="l"/>
                    <a:tab pos="4054475" algn="l"/>
                  </a:tabLst>
                </a:pP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15</a:t>
                </a:r>
                <a:r>
                  <a:rPr lang="en-US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180</a:t>
                </a:r>
              </a:p>
              <a:p>
                <a:pPr marL="914400" indent="-914400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8"/>
                  <a:tabLst>
                    <a:tab pos="1371600" algn="l"/>
                    <a:tab pos="4002088" algn="l"/>
                    <a:tab pos="4054475" algn="l"/>
                  </a:tabLst>
                </a:pPr>
                <a:r>
                  <a:rPr lang="en-US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6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– 5</a:t>
                </a:r>
              </a:p>
              <a:p>
                <a:pPr marL="914400" indent="-914400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8"/>
                  <a:tabLst>
                    <a:tab pos="1371600" algn="l"/>
                    <a:tab pos="4002088" algn="l"/>
                    <a:tab pos="4054475" algn="l"/>
                  </a:tabLst>
                </a:pPr>
                <a:r>
                  <a:rPr lang="en-US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3</a:t>
                </a:r>
                <a:r>
                  <a:rPr lang="en-US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+ 4</a:t>
                </a:r>
              </a:p>
              <a:p>
                <a:pPr marL="914400" indent="-914400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8"/>
                  <a:tabLst>
                    <a:tab pos="1371600" algn="l"/>
                    <a:tab pos="4002088" algn="l"/>
                    <a:tab pos="4054475" algn="l"/>
                  </a:tabLst>
                </a:pPr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:r>
                  <a:rPr lang="en-US" sz="36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:2, A</a:t>
                </a:r>
                <a:r>
                  <a:rPr lang="en-US" sz="36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B</a:t>
                </a:r>
                <a:r>
                  <a:rPr lang="en-US" sz="36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:3, B</a:t>
                </a:r>
                <a:r>
                  <a:rPr lang="en-US" sz="36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6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C</a:t>
                </a:r>
                <a:r>
                  <a:rPr lang="en-US" sz="36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6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36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:-4</a:t>
                </a:r>
                <a:b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The all equal -1</a:t>
                </a:r>
              </a:p>
              <a:p>
                <a:pPr marL="914400" indent="-914400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8"/>
                  <a:tabLst>
                    <a:tab pos="1371600" algn="l"/>
                    <a:tab pos="3313113" algn="l"/>
                    <a:tab pos="5951538" algn="l"/>
                  </a:tabLst>
                </a:pPr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4	</a:t>
                </a:r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6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6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14400" indent="-914400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8"/>
                  <a:tabLst>
                    <a:tab pos="1371600" algn="l"/>
                    <a:tab pos="4002088" algn="l"/>
                    <a:tab pos="4054475" algn="l"/>
                  </a:tabLst>
                </a:pPr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-2</a:t>
                </a:r>
                <a:r>
                  <a:rPr lang="es-ES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+ 5 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  </a:t>
                </a:r>
                <a:r>
                  <a:rPr lang="es-E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s-E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s-E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8568952" cy="5454827"/>
              </a:xfrm>
              <a:prstGeom prst="rect">
                <a:avLst/>
              </a:prstGeom>
              <a:blipFill rotWithShape="0">
                <a:blip r:embed="rId4"/>
                <a:stretch>
                  <a:fillRect l="-1920" t="-1676" b="-3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913121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6.6 – Quadratic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2900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0563" indent="-69056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371600" algn="l"/>
                <a:tab pos="4175125" algn="l"/>
              </a:tabLst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Line A is 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= -2	</a:t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Line B is 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= 5</a:t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Line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Line D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0563" indent="-69056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371600" algn="l"/>
                <a:tab pos="4002088" algn="l"/>
                <a:tab pos="4054475" algn="l"/>
              </a:tabLst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356492"/>
              </p:ext>
            </p:extLst>
          </p:nvPr>
        </p:nvGraphicFramePr>
        <p:xfrm>
          <a:off x="971600" y="3589000"/>
          <a:ext cx="7704850" cy="128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0485"/>
                <a:gridCol w="770485"/>
                <a:gridCol w="770485"/>
                <a:gridCol w="770485"/>
                <a:gridCol w="770485"/>
                <a:gridCol w="770485"/>
                <a:gridCol w="770485"/>
                <a:gridCol w="770485"/>
                <a:gridCol w="770485"/>
                <a:gridCol w="770485"/>
              </a:tblGrid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36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3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3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3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3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3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3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3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3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3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472260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6.6 – Quadratic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3"/>
              <a:tabLst>
                <a:tab pos="1371600" algn="l"/>
                <a:tab pos="4175125" algn="l"/>
              </a:tabLst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0" t="22700" r="22021" b="15351"/>
          <a:stretch/>
        </p:blipFill>
        <p:spPr>
          <a:xfrm>
            <a:off x="1031196" y="1268760"/>
            <a:ext cx="5557028" cy="528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691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6.6 – Quadratic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indent="-5699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4"/>
              <a:tabLst>
                <a:tab pos="1371600" algn="l"/>
                <a:tab pos="4175125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434667"/>
              </p:ext>
            </p:extLst>
          </p:nvPr>
        </p:nvGraphicFramePr>
        <p:xfrm>
          <a:off x="1475656" y="1268760"/>
          <a:ext cx="7272808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9101"/>
                <a:gridCol w="909101"/>
                <a:gridCol w="909101"/>
                <a:gridCol w="909101"/>
                <a:gridCol w="909101"/>
                <a:gridCol w="909101"/>
                <a:gridCol w="909101"/>
                <a:gridCol w="909101"/>
              </a:tblGrid>
              <a:tr h="3780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042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400" b="1" i="1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400" b="1" i="1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042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en-US" sz="2400" b="1" i="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en-US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en-US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en-US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en-US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en-US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en-US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en-US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042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2400" b="1" i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8" t="20600" r="19783" b="17451"/>
          <a:stretch/>
        </p:blipFill>
        <p:spPr>
          <a:xfrm>
            <a:off x="1500694" y="3212976"/>
            <a:ext cx="3431346" cy="337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094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6.6 – Quadratic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5"/>
              <a:tabLst>
                <a:tab pos="1371600" algn="l"/>
                <a:tab pos="4175125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608" y="1256329"/>
            <a:ext cx="3711557" cy="534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8958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6.6 – Quadratic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0713" indent="-6207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6"/>
              <a:tabLst>
                <a:tab pos="1371600" algn="l"/>
                <a:tab pos="4175125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477062"/>
              </p:ext>
            </p:extLst>
          </p:nvPr>
        </p:nvGraphicFramePr>
        <p:xfrm>
          <a:off x="1565666" y="1268760"/>
          <a:ext cx="5958660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3110"/>
                <a:gridCol w="993110"/>
                <a:gridCol w="993110"/>
                <a:gridCol w="993110"/>
                <a:gridCol w="993110"/>
                <a:gridCol w="993110"/>
              </a:tblGrid>
              <a:tr h="3780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042"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2800" b="1" i="1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7664" y="2420888"/>
            <a:ext cx="3024336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6226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6.6 – Quadratic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5138" indent="-465138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7"/>
              <a:tabLst>
                <a:tab pos="1138238" algn="l"/>
                <a:tab pos="1371600" algn="l"/>
                <a:tab pos="4175125" algn="l"/>
              </a:tabLst>
            </a:pP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	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Same parabola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shape</a:t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Q3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Q4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Q6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have minimum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Q5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has 	maximum.</a:t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	Q3: (0,0), Q4: (0,-3), Q5: (0,0), Q6: (0,0)</a:t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= 0 for all four graphs</a:t>
            </a:r>
          </a:p>
          <a:p>
            <a:pPr marL="465138" indent="-465138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7"/>
              <a:tabLst>
                <a:tab pos="1138238" algn="l"/>
                <a:tab pos="4227513" algn="l"/>
                <a:tab pos="4692650" algn="l"/>
                <a:tab pos="6453188" algn="l"/>
              </a:tabLst>
            </a:pP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	Quadratic	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Between 3.6 and 				5.2 seconds</a:t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2.6 seconds	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32m	</a:t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5.2 seconds</a:t>
            </a:r>
          </a:p>
          <a:p>
            <a:pPr marL="465138" indent="-465138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7"/>
              <a:tabLst>
                <a:tab pos="1138238" algn="l"/>
                <a:tab pos="4227513" algn="l"/>
                <a:tab pos="4692650" algn="l"/>
                <a:tab pos="6453188" algn="l"/>
              </a:tabLst>
            </a:pP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= 1 or -1</a:t>
            </a:r>
          </a:p>
        </p:txBody>
      </p:sp>
    </p:spTree>
    <p:extLst>
      <p:ext uri="{BB962C8B-B14F-4D97-AF65-F5344CB8AC3E}">
        <p14:creationId xmlns:p14="http://schemas.microsoft.com/office/powerpoint/2010/main" val="231692831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6.6 – Quadratic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393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1363" indent="-74136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0"/>
              <a:tabLst>
                <a:tab pos="1379538" algn="l"/>
                <a:tab pos="4227513" algn="l"/>
                <a:tab pos="4692650" algn="l"/>
                <a:tab pos="6453188" algn="l"/>
              </a:tabLst>
            </a:pP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	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= 0 or 2	</a:t>
            </a: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= 1</a:t>
            </a:r>
            <a:b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= -3 or 0.5	</a:t>
            </a:r>
            <a:b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= -3 or 2</a:t>
            </a:r>
          </a:p>
          <a:p>
            <a:pPr marL="741363" indent="-74136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0"/>
              <a:tabLst>
                <a:tab pos="1379538" algn="l"/>
                <a:tab pos="4227513" algn="l"/>
                <a:tab pos="4692650" algn="l"/>
                <a:tab pos="6453188" algn="l"/>
              </a:tabLst>
            </a:pPr>
            <a:r>
              <a:rPr lang="en-US" sz="3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	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-0.7 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2.7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-1 or 3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-2.6 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0.6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= -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3.3 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0.3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 The curve does not meet or 	cross the x-axis (or 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= 0)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54334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6.1 – Linear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033463" algn="l"/>
                <a:tab pos="2514600" algn="l"/>
                <a:tab pos="3708400" algn="l"/>
                <a:tab pos="5080000" algn="l"/>
                <a:tab pos="6570663" algn="l"/>
              </a:tabLst>
            </a:pP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- 5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033463" algn="l"/>
                <a:tab pos="2514600" algn="l"/>
                <a:tab pos="3708400" algn="l"/>
                <a:tab pos="5080000" algn="l"/>
                <a:tab pos="6570663" algn="l"/>
              </a:tabLst>
            </a:pP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	Any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line with gradient = 5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46355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1033463" algn="l"/>
                <a:tab pos="2514600" algn="l"/>
                <a:tab pos="3708400" algn="l"/>
                <a:tab pos="5080000" algn="l"/>
                <a:tab pos="6570663" algn="l"/>
              </a:tabLst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Any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line with gradient = 0.5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46355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1033463" algn="l"/>
                <a:tab pos="2514600" algn="l"/>
                <a:tab pos="3708400" algn="l"/>
                <a:tab pos="5080000" algn="l"/>
                <a:tab pos="6570663" algn="l"/>
              </a:tabLst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Any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line with gradient = -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L="971550" lvl="1" indent="-46355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1033463" algn="l"/>
                <a:tab pos="2514600" algn="l"/>
                <a:tab pos="3708400" algn="l"/>
                <a:tab pos="5080000" algn="l"/>
                <a:tab pos="6570663" algn="l"/>
              </a:tabLs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541059"/>
              </p:ext>
            </p:extLst>
          </p:nvPr>
        </p:nvGraphicFramePr>
        <p:xfrm>
          <a:off x="1403648" y="3516600"/>
          <a:ext cx="7344816" cy="2072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96344"/>
                <a:gridCol w="1944216"/>
                <a:gridCol w="2304256"/>
              </a:tblGrid>
              <a:tr h="313628">
                <a:tc>
                  <a:txBody>
                    <a:bodyPr/>
                    <a:lstStyle/>
                    <a:p>
                      <a:pPr algn="l"/>
                      <a:r>
                        <a:rPr lang="en-US" sz="28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Equation of line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Gradient</a:t>
                      </a:r>
                      <a:endParaRPr lang="en-US" sz="28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lang="en-US" sz="28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-intercept</a:t>
                      </a:r>
                      <a:endParaRPr lang="en-US" sz="28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</a:tr>
              <a:tr h="313628">
                <a:tc>
                  <a:txBody>
                    <a:bodyPr/>
                    <a:lstStyle/>
                    <a:p>
                      <a:pPr marL="0" indent="0">
                        <a:spcAft>
                          <a:spcPts val="300"/>
                        </a:spcAft>
                        <a:buClr>
                          <a:srgbClr val="C00000"/>
                        </a:buClr>
                        <a:buFont typeface="+mj-lt"/>
                        <a:buNone/>
                        <a:tabLst>
                          <a:tab pos="1033463" algn="l"/>
                          <a:tab pos="2514600" algn="l"/>
                          <a:tab pos="3708400" algn="l"/>
                          <a:tab pos="5080000" algn="l"/>
                          <a:tab pos="6570663" algn="l"/>
                        </a:tabLst>
                      </a:pPr>
                      <a:r>
                        <a:rPr lang="en-US" sz="28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2</a:t>
                      </a:r>
                      <a:r>
                        <a:rPr lang="en-US" sz="28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+ 4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8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8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3628">
                <a:tc>
                  <a:txBody>
                    <a:bodyPr/>
                    <a:lstStyle/>
                    <a:p>
                      <a:pPr marL="0" indent="0">
                        <a:spcAft>
                          <a:spcPts val="300"/>
                        </a:spcAft>
                        <a:buClr>
                          <a:srgbClr val="C00000"/>
                        </a:buClr>
                        <a:buFont typeface="+mj-lt"/>
                        <a:buNone/>
                        <a:tabLst>
                          <a:tab pos="1033463" algn="l"/>
                          <a:tab pos="2514600" algn="l"/>
                          <a:tab pos="3708400" algn="l"/>
                          <a:tab pos="5080000" algn="l"/>
                          <a:tab pos="6570663" algn="l"/>
                        </a:tabLst>
                      </a:pPr>
                      <a:r>
                        <a:rPr lang="en-US" sz="28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2</a:t>
                      </a:r>
                      <a:r>
                        <a:rPr lang="en-US" sz="28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8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8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3628">
                <a:tc>
                  <a:txBody>
                    <a:bodyPr/>
                    <a:lstStyle/>
                    <a:p>
                      <a:pPr marL="0" indent="0">
                        <a:spcAft>
                          <a:spcPts val="300"/>
                        </a:spcAft>
                        <a:buClr>
                          <a:srgbClr val="C00000"/>
                        </a:buClr>
                        <a:buFont typeface="+mj-lt"/>
                        <a:buNone/>
                        <a:tabLst>
                          <a:tab pos="1033463" algn="l"/>
                          <a:tab pos="2514600" algn="l"/>
                          <a:tab pos="3708400" algn="l"/>
                          <a:tab pos="5080000" algn="l"/>
                          <a:tab pos="6570663" algn="l"/>
                        </a:tabLst>
                      </a:pPr>
                      <a:r>
                        <a:rPr lang="en-US" sz="28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2</a:t>
                      </a:r>
                      <a:r>
                        <a:rPr lang="en-US" sz="28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3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8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en-US" sz="28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609516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6.6 – Quadratic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2"/>
              <a:tabLst>
                <a:tab pos="1379538" algn="l"/>
                <a:tab pos="4227513" algn="l"/>
                <a:tab pos="4692650" algn="l"/>
                <a:tab pos="6453188" algn="l"/>
              </a:tabLst>
            </a:pP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	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= -3.4 or 2.9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664387"/>
              </p:ext>
            </p:extLst>
          </p:nvPr>
        </p:nvGraphicFramePr>
        <p:xfrm>
          <a:off x="1691680" y="1268760"/>
          <a:ext cx="7056784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2098"/>
                <a:gridCol w="882098"/>
                <a:gridCol w="882098"/>
                <a:gridCol w="882098"/>
                <a:gridCol w="882098"/>
                <a:gridCol w="882098"/>
                <a:gridCol w="882098"/>
                <a:gridCol w="882098"/>
              </a:tblGrid>
              <a:tr h="3780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042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2400" b="1" i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</a:t>
                      </a:r>
                      <a:endParaRPr lang="en-US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</a:t>
                      </a:r>
                      <a:endParaRPr lang="en-US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en-US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1680" y="2276872"/>
            <a:ext cx="4363685" cy="384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6134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6.6 – Quadratic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3"/>
              <a:tabLst>
                <a:tab pos="1379538" algn="l"/>
                <a:tab pos="4227513" algn="l"/>
                <a:tab pos="4692650" algn="l"/>
                <a:tab pos="6453188" algn="l"/>
              </a:tabLst>
            </a:pP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b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Around 4.65 seconds.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1019" y="1282549"/>
            <a:ext cx="7259453" cy="423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85108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6.7 – Cubic &amp; Reciprocal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196752"/>
                <a:ext cx="8568952" cy="22395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17525" indent="-517525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/>
                  <a:tabLst>
                    <a:tab pos="1379538" algn="l"/>
                    <a:tab pos="4227513" algn="l"/>
                    <a:tab pos="4692650" algn="l"/>
                    <a:tab pos="6453188" algn="l"/>
                  </a:tabLst>
                </a:pPr>
                <a:r>
                  <a:rPr lang="en-US" sz="2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endParaRPr lang="en-US" sz="11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17525" indent="-517525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/>
                  <a:tabLst>
                    <a:tab pos="1379538" algn="l"/>
                    <a:tab pos="3260725" algn="l"/>
                    <a:tab pos="4227513" algn="l"/>
                    <a:tab pos="4692650" algn="l"/>
                    <a:tab pos="6453188" algn="l"/>
                  </a:tabLst>
                </a:pP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a.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b.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2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</a:p>
              <a:p>
                <a:pPr marL="517525" indent="-517525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/>
                  <a:tabLst>
                    <a:tab pos="1379538" algn="l"/>
                    <a:tab pos="3260725" algn="l"/>
                    <a:tab pos="4227513" algn="l"/>
                    <a:tab pos="4692650" algn="l"/>
                    <a:tab pos="6453188" algn="l"/>
                  </a:tabLst>
                </a:pP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8568952" cy="2239587"/>
              </a:xfrm>
              <a:prstGeom prst="rect">
                <a:avLst/>
              </a:prstGeom>
              <a:blipFill rotWithShape="0">
                <a:blip r:embed="rId4"/>
                <a:stretch>
                  <a:fillRect l="-1280" t="-1359" b="-57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516943"/>
              </p:ext>
            </p:extLst>
          </p:nvPr>
        </p:nvGraphicFramePr>
        <p:xfrm>
          <a:off x="1475656" y="1268760"/>
          <a:ext cx="7056784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2098"/>
                <a:gridCol w="882098"/>
                <a:gridCol w="882098"/>
                <a:gridCol w="882098"/>
                <a:gridCol w="882098"/>
                <a:gridCol w="882098"/>
                <a:gridCol w="882098"/>
                <a:gridCol w="882098"/>
              </a:tblGrid>
              <a:tr h="3780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042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2400" b="1" i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-27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-8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6416" y="2279992"/>
            <a:ext cx="3051928" cy="431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6197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6.7 – Cubic &amp; Reciprocal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1423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7525" indent="-517525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4"/>
              <a:tabLst>
                <a:tab pos="1379538" algn="l"/>
                <a:tab pos="5089525" algn="l"/>
                <a:tab pos="6797675" algn="l"/>
              </a:tabLst>
            </a:pP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Students’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own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estimate</a:t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Students’ own estimate	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4.91	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-2.22</a:t>
            </a:r>
          </a:p>
          <a:p>
            <a:pPr marL="517525" indent="-517525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4"/>
              <a:tabLst>
                <a:tab pos="1379538" algn="l"/>
                <a:tab pos="5089525" algn="l"/>
                <a:tab pos="6797675" algn="l"/>
              </a:tabLst>
            </a:pP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592" y="2176374"/>
            <a:ext cx="3297000" cy="442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8472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6.7 – Cubic &amp; Reciprocal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7525" indent="-517525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6"/>
              <a:tabLst>
                <a:tab pos="1379538" algn="l"/>
                <a:tab pos="5089525" algn="l"/>
                <a:tab pos="6797675" algn="l"/>
              </a:tabLst>
            </a:pP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b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Students’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own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estimate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1640" y="1224587"/>
            <a:ext cx="4386880" cy="488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0528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6.7 – Cubic &amp; Reciprocal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470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7525" indent="-517525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7"/>
              <a:tabLst>
                <a:tab pos="1379538" algn="l"/>
                <a:tab pos="5089525" algn="l"/>
                <a:tab pos="6797675" algn="l"/>
              </a:tabLst>
            </a:pP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b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b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4725" lvl="1" indent="-517525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3"/>
              <a:tabLst>
                <a:tab pos="1379538" algn="l"/>
                <a:tab pos="5089525" algn="l"/>
                <a:tab pos="6797675" algn="l"/>
              </a:tabLs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Students’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own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answers, </a:t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e.g. The two graphs </a:t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have the same shape </a:t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but in different </a:t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quadrants.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61620688"/>
                  </p:ext>
                </p:extLst>
              </p:nvPr>
            </p:nvGraphicFramePr>
            <p:xfrm>
              <a:off x="1331638" y="1268760"/>
              <a:ext cx="7488833" cy="132613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680803"/>
                    <a:gridCol w="680803"/>
                    <a:gridCol w="680803"/>
                    <a:gridCol w="680803"/>
                    <a:gridCol w="680803"/>
                    <a:gridCol w="680803"/>
                    <a:gridCol w="680803"/>
                    <a:gridCol w="680803"/>
                    <a:gridCol w="680803"/>
                    <a:gridCol w="680803"/>
                    <a:gridCol w="680803"/>
                  </a:tblGrid>
                  <a:tr h="50329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9CDE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-3</a:t>
                          </a:r>
                          <a:endParaRPr 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000" kern="12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-2</a:t>
                          </a:r>
                          <a:endParaRPr kumimoji="0" lang="en-US" sz="200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000" kern="12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-1</a:t>
                          </a:r>
                          <a:endParaRPr kumimoji="0" lang="en-US" sz="200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000" kern="12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US" sz="2000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000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000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endParaRPr kumimoji="0" lang="en-US" sz="200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000" kern="12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US" sz="2000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000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000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4</m:t>
                                  </m:r>
                                </m:den>
                              </m:f>
                            </m:oMath>
                          </a14:m>
                          <a:endParaRPr kumimoji="0" lang="en-US" sz="200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kumimoji="0" lang="en-US" sz="200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kumimoji="0" lang="en-US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kumimoji="0" lang="en-US" sz="200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kumimoji="0" lang="en-US" sz="200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kumimoji="0" lang="en-US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kumimoji="0" lang="en-US" sz="200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000" kern="12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</a:t>
                          </a:r>
                          <a:endParaRPr kumimoji="0" lang="en-US" sz="200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000" kern="12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</a:t>
                          </a:r>
                          <a:endParaRPr kumimoji="0" lang="en-US" sz="200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000" kern="12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</a:t>
                          </a:r>
                          <a:endParaRPr kumimoji="0" lang="en-US" sz="200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048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i="1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</a:t>
                          </a:r>
                          <a:endParaRPr lang="en-US" sz="2000" b="1" i="1" baseline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9CDE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0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kumimoji="0" lang="en-US" sz="200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kumimoji="0" lang="en-US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kumimoji="0" lang="en-US" sz="200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000" kern="12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</a:t>
                          </a:r>
                          <a:endParaRPr kumimoji="0" lang="en-US" sz="200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000" kern="12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  <a:endParaRPr kumimoji="0" lang="en-US" sz="200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000" kern="12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4</a:t>
                          </a:r>
                          <a:endParaRPr kumimoji="0" lang="en-US" sz="200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000" kern="12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-4</a:t>
                          </a:r>
                          <a:endParaRPr kumimoji="0" lang="en-US" sz="200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000" kern="12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-2</a:t>
                          </a:r>
                          <a:endParaRPr kumimoji="0" lang="en-US" sz="200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000" kern="12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-1</a:t>
                          </a:r>
                          <a:endParaRPr kumimoji="0" lang="en-US" sz="200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000" kern="12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US" sz="2000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000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000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endParaRPr kumimoji="0" lang="en-US" sz="200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000" kern="12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US" sz="2000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000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000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den>
                              </m:f>
                            </m:oMath>
                          </a14:m>
                          <a:endParaRPr kumimoji="0" lang="en-US" sz="200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61620688"/>
                  </p:ext>
                </p:extLst>
              </p:nvPr>
            </p:nvGraphicFramePr>
            <p:xfrm>
              <a:off x="1331638" y="1268760"/>
              <a:ext cx="7488833" cy="132613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680803"/>
                    <a:gridCol w="680803"/>
                    <a:gridCol w="680803"/>
                    <a:gridCol w="680803"/>
                    <a:gridCol w="680803"/>
                    <a:gridCol w="680803"/>
                    <a:gridCol w="680803"/>
                    <a:gridCol w="680803"/>
                    <a:gridCol w="680803"/>
                    <a:gridCol w="680803"/>
                    <a:gridCol w="680803"/>
                  </a:tblGrid>
                  <a:tr h="6620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</a:t>
                          </a:r>
                          <a:endParaRPr lang="en-US" sz="2000" b="1" i="1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9CDE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-3</a:t>
                          </a:r>
                          <a:endParaRPr 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000" kern="12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-2</a:t>
                          </a:r>
                          <a:endParaRPr kumimoji="0" lang="en-US" sz="200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000" kern="12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-1</a:t>
                          </a:r>
                          <a:endParaRPr kumimoji="0" lang="en-US" sz="200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400000" t="-3670" r="-600893" b="-10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504505" t="-3670" r="-506306" b="-10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599107" t="-3670" r="-401786" b="-10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699107" t="-3670" r="-301786" b="-10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000" kern="12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</a:t>
                          </a:r>
                          <a:endParaRPr kumimoji="0" lang="en-US" sz="200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000" kern="12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</a:t>
                          </a:r>
                          <a:endParaRPr kumimoji="0" lang="en-US" sz="200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000" kern="12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</a:t>
                          </a:r>
                          <a:endParaRPr kumimoji="0" lang="en-US" sz="200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6640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i="1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</a:t>
                          </a:r>
                          <a:endParaRPr lang="en-US" sz="2000" b="1" i="1" baseline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9CDE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101802" t="-103670" r="-909009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200000" t="-103670" r="-800893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000" kern="12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</a:t>
                          </a:r>
                          <a:endParaRPr kumimoji="0" lang="en-US" sz="200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000" kern="12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  <a:endParaRPr kumimoji="0" lang="en-US" sz="200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000" kern="12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4</a:t>
                          </a:r>
                          <a:endParaRPr kumimoji="0" lang="en-US" sz="200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000" kern="12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-4</a:t>
                          </a:r>
                          <a:endParaRPr kumimoji="0" lang="en-US" sz="200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000" kern="12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-2</a:t>
                          </a:r>
                          <a:endParaRPr kumimoji="0" lang="en-US" sz="200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000" kern="12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-1</a:t>
                          </a:r>
                          <a:endParaRPr kumimoji="0" lang="en-US" sz="200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907207" t="-103670" r="-103604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998214" t="-103670" r="-2679" b="-1835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8104" y="2676400"/>
            <a:ext cx="3260363" cy="392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2747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6.7 – Cubic &amp; Reciprocal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7525" indent="-517525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8"/>
              <a:tabLst>
                <a:tab pos="966788" algn="l"/>
                <a:tab pos="3036888" algn="l"/>
                <a:tab pos="5089525" algn="l"/>
                <a:tab pos="6797675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ii.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iii.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-1.2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3648" y="1274442"/>
            <a:ext cx="3837878" cy="474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6138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6.7 – Cubic &amp; Reciprocal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486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8088" indent="-1208088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9"/>
              <a:tabLst>
                <a:tab pos="5141913" algn="l"/>
                <a:tab pos="6797675" algn="l"/>
              </a:tabLst>
            </a:pPr>
            <a:r>
              <a:rPr lang="en-US" sz="5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58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5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b. </a:t>
            </a:r>
            <a:r>
              <a:rPr lang="en-US" sz="5800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5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br>
              <a:rPr lang="en-US" sz="5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5800" dirty="0" smtClean="0">
                <a:latin typeface="Arial" panose="020B0604020202020204" pitchFamily="34" charset="0"/>
                <a:cs typeface="Arial" panose="020B0604020202020204" pitchFamily="34" charset="0"/>
              </a:rPr>
              <a:t>B	</a:t>
            </a:r>
            <a:r>
              <a:rPr lang="en-US" sz="5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5800" dirty="0" smtClean="0"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br>
              <a:rPr lang="en-US" sz="5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</a:t>
            </a:r>
            <a:r>
              <a:rPr lang="en-US" sz="5800" dirty="0" smtClean="0">
                <a:latin typeface="Arial" panose="020B0604020202020204" pitchFamily="34" charset="0"/>
                <a:cs typeface="Arial" panose="020B0604020202020204" pitchFamily="34" charset="0"/>
              </a:rPr>
              <a:t> C	</a:t>
            </a:r>
            <a:r>
              <a:rPr lang="en-US" sz="5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</a:t>
            </a:r>
            <a:r>
              <a:rPr lang="en-US" sz="5800" dirty="0" smtClean="0">
                <a:latin typeface="Arial" panose="020B0604020202020204" pitchFamily="34" charset="0"/>
                <a:cs typeface="Arial" panose="020B0604020202020204" pitchFamily="34" charset="0"/>
              </a:rPr>
              <a:t>  A</a:t>
            </a:r>
          </a:p>
          <a:p>
            <a:pPr marL="1208088" indent="-1208088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1"/>
              <a:tabLst>
                <a:tab pos="5141913" algn="l"/>
                <a:tab pos="6797675" algn="l"/>
              </a:tabLst>
            </a:pPr>
            <a:r>
              <a:rPr lang="en-US" sz="5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5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5800" dirty="0" smtClean="0">
                <a:latin typeface="Arial" panose="020B0604020202020204" pitchFamily="34" charset="0"/>
                <a:cs typeface="Arial" panose="020B0604020202020204" pitchFamily="34" charset="0"/>
              </a:rPr>
              <a:t> = 1.3	</a:t>
            </a:r>
            <a:br>
              <a:rPr lang="en-US" sz="5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5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5800" dirty="0" smtClean="0">
                <a:latin typeface="Arial" panose="020B0604020202020204" pitchFamily="34" charset="0"/>
                <a:cs typeface="Arial" panose="020B0604020202020204" pitchFamily="34" charset="0"/>
              </a:rPr>
              <a:t> = -1	</a:t>
            </a:r>
            <a:br>
              <a:rPr lang="en-US" sz="5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5800" dirty="0" smtClean="0">
                <a:latin typeface="Arial" panose="020B0604020202020204" pitchFamily="34" charset="0"/>
                <a:cs typeface="Arial" panose="020B0604020202020204" pitchFamily="34" charset="0"/>
              </a:rPr>
              <a:t> x = -1</a:t>
            </a:r>
          </a:p>
        </p:txBody>
      </p:sp>
    </p:spTree>
    <p:extLst>
      <p:ext uri="{BB962C8B-B14F-4D97-AF65-F5344CB8AC3E}">
        <p14:creationId xmlns:p14="http://schemas.microsoft.com/office/powerpoint/2010/main" val="209151800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6.7 – Cubic &amp; Reciprocal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2013" indent="-8620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1"/>
              <a:tabLst>
                <a:tab pos="966788" algn="l"/>
                <a:tab pos="3036888" algn="l"/>
                <a:tab pos="5089525" algn="l"/>
                <a:tab pos="6797675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= -2, -0.4 or 2.4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021733"/>
              </p:ext>
            </p:extLst>
          </p:nvPr>
        </p:nvGraphicFramePr>
        <p:xfrm>
          <a:off x="1907704" y="1268760"/>
          <a:ext cx="6840760" cy="128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5095"/>
                <a:gridCol w="945105"/>
                <a:gridCol w="864096"/>
                <a:gridCol w="864096"/>
                <a:gridCol w="747083"/>
                <a:gridCol w="855095"/>
                <a:gridCol w="855095"/>
                <a:gridCol w="855095"/>
              </a:tblGrid>
              <a:tr h="5032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6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-3</a:t>
                      </a:r>
                      <a:endParaRPr kumimoji="0" lang="en-US" sz="3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6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-2</a:t>
                      </a:r>
                      <a:endParaRPr kumimoji="0" lang="en-US" sz="3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6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-1</a:t>
                      </a:r>
                      <a:endParaRPr kumimoji="0" lang="en-US" sz="3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6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kumimoji="0" lang="en-US" sz="3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6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kumimoji="0" lang="en-US" sz="3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6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kumimoji="0" lang="en-US" sz="3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6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kumimoji="0" lang="en-US" sz="3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818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3600" b="1" i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6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-12</a:t>
                      </a:r>
                      <a:endParaRPr kumimoji="0" lang="en-US" sz="3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6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kumimoji="0" lang="en-US" sz="3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6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kumimoji="0" lang="en-US" sz="3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6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kumimoji="0" lang="en-US" sz="3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6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-4</a:t>
                      </a:r>
                      <a:endParaRPr kumimoji="0" lang="en-US" sz="3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6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kumimoji="0" lang="en-US" sz="3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6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  <a:endParaRPr kumimoji="0" lang="en-US" sz="3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7" t="23751" r="10829" b="8000"/>
          <a:stretch/>
        </p:blipFill>
        <p:spPr>
          <a:xfrm>
            <a:off x="1907704" y="2636912"/>
            <a:ext cx="3562734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6823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6.7 – Cubic &amp; Reciprocal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2013" indent="-8620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1"/>
              <a:tabLst>
                <a:tab pos="966788" algn="l"/>
                <a:tab pos="3036888" algn="l"/>
                <a:tab pos="5089525" algn="l"/>
                <a:tab pos="6797675" algn="l"/>
              </a:tabLst>
            </a:pP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= -2, -0.4 or 2.4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43797"/>
              </p:ext>
            </p:extLst>
          </p:nvPr>
        </p:nvGraphicFramePr>
        <p:xfrm>
          <a:off x="1763689" y="1268760"/>
          <a:ext cx="6984775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3097"/>
                <a:gridCol w="965002"/>
                <a:gridCol w="882287"/>
                <a:gridCol w="882287"/>
                <a:gridCol w="762811"/>
                <a:gridCol w="873097"/>
                <a:gridCol w="873097"/>
                <a:gridCol w="873097"/>
              </a:tblGrid>
              <a:tr h="5032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-3</a:t>
                      </a:r>
                      <a:endParaRPr kumimoji="0"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-2</a:t>
                      </a:r>
                      <a:endParaRPr kumimoji="0"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-1</a:t>
                      </a:r>
                      <a:endParaRPr kumimoji="0"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kumimoji="0"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kumimoji="0"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kumimoji="0"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kumimoji="0"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818"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2800" b="1" i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-12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kumimoji="0"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kumimoji="0"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-4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  <a:endParaRPr kumimoji="0"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7" t="23751" r="10829" b="8000"/>
          <a:stretch/>
        </p:blipFill>
        <p:spPr>
          <a:xfrm>
            <a:off x="1763688" y="2421712"/>
            <a:ext cx="3857930" cy="374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1624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6.1 – Linear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61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033463" algn="l"/>
                <a:tab pos="2514600" algn="l"/>
                <a:tab pos="3708400" algn="l"/>
                <a:tab pos="5080000" algn="l"/>
                <a:tab pos="6570663" algn="l"/>
              </a:tabLst>
            </a:pPr>
            <a:r>
              <a:rPr lang="en-US" sz="3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- 5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033463" algn="l"/>
                <a:tab pos="2514600" algn="l"/>
                <a:tab pos="3708400" algn="l"/>
                <a:tab pos="5080000" algn="l"/>
                <a:tab pos="6570663" algn="l"/>
              </a:tabLst>
            </a:pPr>
            <a:r>
              <a:rPr lang="en-U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	Any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line with gradient = 5 </a:t>
            </a:r>
            <a:endParaRPr lang="en-US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46355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1033463" algn="l"/>
                <a:tab pos="2514600" algn="l"/>
                <a:tab pos="3708400" algn="l"/>
                <a:tab pos="5080000" algn="l"/>
                <a:tab pos="6570663" algn="l"/>
              </a:tabLst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Any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line with gradient = 0.5 </a:t>
            </a:r>
            <a:endParaRPr lang="en-US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46355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1033463" algn="l"/>
                <a:tab pos="2514600" algn="l"/>
                <a:tab pos="3708400" algn="l"/>
                <a:tab pos="5080000" algn="l"/>
                <a:tab pos="6570663" algn="l"/>
              </a:tabLst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Any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line with gradient = -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L="514350" indent="-463550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033463" algn="l"/>
                <a:tab pos="2514600" algn="l"/>
                <a:tab pos="3708400" algn="l"/>
                <a:tab pos="5080000" algn="l"/>
                <a:tab pos="6570663" algn="l"/>
              </a:tabLs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463550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033463" algn="l"/>
                <a:tab pos="2514600" algn="l"/>
                <a:tab pos="3708400" algn="l"/>
                <a:tab pos="5080000" algn="l"/>
                <a:tab pos="6570663" algn="l"/>
              </a:tabLst>
            </a:pPr>
            <a:r>
              <a:rPr lang="es-E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s-E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	A:</a:t>
            </a:r>
            <a:r>
              <a:rPr lang="es-ES" sz="3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E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s-E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sz="3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- 2, </a:t>
            </a:r>
            <a:r>
              <a:rPr lang="es-E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es-ES" sz="30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E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s-E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s-ES" sz="3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+ 1, C: </a:t>
            </a:r>
            <a:r>
              <a:rPr lang="es-ES" sz="30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  <a:r>
              <a:rPr lang="es-ES" sz="3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s-E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	D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sz="3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E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= -</a:t>
            </a:r>
            <a:r>
              <a:rPr lang="es-ES" sz="3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2350" lvl="1" indent="-51435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1033463" algn="l"/>
                <a:tab pos="2514600" algn="l"/>
                <a:tab pos="3708400" algn="l"/>
                <a:tab pos="5080000" algn="l"/>
                <a:tab pos="6180138" algn="l"/>
              </a:tabLst>
            </a:pPr>
            <a:r>
              <a:rPr lang="es-E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D 	</a:t>
            </a:r>
            <a:r>
              <a:rPr lang="es-E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s-E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es-E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s-E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Band C 	</a:t>
            </a:r>
            <a:r>
              <a:rPr lang="es-E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</a:t>
            </a:r>
            <a:r>
              <a:rPr lang="es-E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A and C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212945"/>
              </p:ext>
            </p:extLst>
          </p:nvPr>
        </p:nvGraphicFramePr>
        <p:xfrm>
          <a:off x="899592" y="3284984"/>
          <a:ext cx="7344816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96344"/>
                <a:gridCol w="1944216"/>
                <a:gridCol w="2304256"/>
              </a:tblGrid>
              <a:tr h="313628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Equation of line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Gradient</a:t>
                      </a:r>
                      <a:endParaRPr lang="en-US" sz="24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lang="en-US" sz="24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-intercept</a:t>
                      </a:r>
                      <a:endParaRPr lang="en-US" sz="2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</a:tr>
              <a:tr h="313628">
                <a:tc>
                  <a:txBody>
                    <a:bodyPr/>
                    <a:lstStyle/>
                    <a:p>
                      <a:pPr marL="0" indent="0">
                        <a:spcAft>
                          <a:spcPts val="300"/>
                        </a:spcAft>
                        <a:buClr>
                          <a:srgbClr val="C00000"/>
                        </a:buClr>
                        <a:buFont typeface="+mj-lt"/>
                        <a:buNone/>
                        <a:tabLst>
                          <a:tab pos="1033463" algn="l"/>
                          <a:tab pos="2514600" algn="l"/>
                          <a:tab pos="3708400" algn="l"/>
                          <a:tab pos="5080000" algn="l"/>
                          <a:tab pos="6570663" algn="l"/>
                        </a:tabLst>
                      </a:pPr>
                      <a:r>
                        <a:rPr lang="en-US" sz="24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2</a:t>
                      </a:r>
                      <a:r>
                        <a:rPr lang="en-US" sz="24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+ 4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3628">
                <a:tc>
                  <a:txBody>
                    <a:bodyPr/>
                    <a:lstStyle/>
                    <a:p>
                      <a:pPr marL="0" indent="0">
                        <a:spcAft>
                          <a:spcPts val="300"/>
                        </a:spcAft>
                        <a:buClr>
                          <a:srgbClr val="C00000"/>
                        </a:buClr>
                        <a:buFont typeface="+mj-lt"/>
                        <a:buNone/>
                        <a:tabLst>
                          <a:tab pos="1033463" algn="l"/>
                          <a:tab pos="2514600" algn="l"/>
                          <a:tab pos="3708400" algn="l"/>
                          <a:tab pos="5080000" algn="l"/>
                          <a:tab pos="6570663" algn="l"/>
                        </a:tabLst>
                      </a:pPr>
                      <a:r>
                        <a:rPr lang="en-US" sz="24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2</a:t>
                      </a:r>
                      <a:r>
                        <a:rPr lang="en-US" sz="24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3628">
                <a:tc>
                  <a:txBody>
                    <a:bodyPr/>
                    <a:lstStyle/>
                    <a:p>
                      <a:pPr marL="0" indent="0">
                        <a:spcAft>
                          <a:spcPts val="300"/>
                        </a:spcAft>
                        <a:buClr>
                          <a:srgbClr val="C00000"/>
                        </a:buClr>
                        <a:buFont typeface="+mj-lt"/>
                        <a:buNone/>
                        <a:tabLst>
                          <a:tab pos="1033463" algn="l"/>
                          <a:tab pos="2514600" algn="l"/>
                          <a:tab pos="3708400" algn="l"/>
                          <a:tab pos="5080000" algn="l"/>
                          <a:tab pos="6570663" algn="l"/>
                        </a:tabLst>
                      </a:pPr>
                      <a:r>
                        <a:rPr lang="en-US" sz="24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2</a:t>
                      </a:r>
                      <a:r>
                        <a:rPr lang="en-US" sz="24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3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en-US" sz="2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578342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6.7 – Cubic &amp; Reciprocal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2013" indent="-8620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3"/>
              <a:tabLst>
                <a:tab pos="966788" algn="l"/>
                <a:tab pos="3036888" algn="l"/>
                <a:tab pos="5089525" algn="l"/>
                <a:tab pos="6797675" algn="l"/>
              </a:tabLst>
            </a:pP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= -1.3 or 0 or 1.7</a:t>
            </a:r>
            <a:b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= -1.6 or 1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1238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6.8 – More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648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196752"/>
                <a:ext cx="8568952" cy="53858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62013" indent="-86201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/>
                  <a:tabLst>
                    <a:tab pos="966788" algn="l"/>
                    <a:tab pos="4122738" algn="l"/>
                    <a:tab pos="5089525" algn="l"/>
                    <a:tab pos="6797675" algn="l"/>
                  </a:tabLst>
                </a:pPr>
                <a:r>
                  <a:rPr lang="en-US" sz="4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3.5</a:t>
                </a:r>
                <a:r>
                  <a:rPr lang="en-US" sz="4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b.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5.7</a:t>
                </a:r>
              </a:p>
              <a:p>
                <a:pPr marL="862013" indent="-86201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/>
                  <a:tabLst>
                    <a:tab pos="966788" algn="l"/>
                    <a:tab pos="4122738" algn="l"/>
                    <a:tab pos="5089525" algn="l"/>
                    <a:tab pos="6797675" algn="l"/>
                  </a:tabLst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Students‘ circle with radius 5cm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62013" indent="-86201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/>
                  <a:tabLst>
                    <a:tab pos="966788" algn="l"/>
                    <a:tab pos="4122738" algn="l"/>
                    <a:tab pos="5089525" algn="l"/>
                    <a:tab pos="6797675" algn="l"/>
                  </a:tabLst>
                </a:pPr>
                <a:r>
                  <a:rPr lang="en-US" sz="4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120 miles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4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hours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4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70mph	</a:t>
                </a:r>
                <a:r>
                  <a:rPr lang="en-US" sz="4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2130</a:t>
                </a:r>
                <a:b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4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e.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37 mph	</a:t>
                </a:r>
                <a:r>
                  <a:rPr lang="en-US" sz="4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f.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The bus’s speed </a:t>
                </a:r>
                <a:b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	   increasing.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62013" indent="-86201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/>
                  <a:tabLst>
                    <a:tab pos="966788" algn="l"/>
                    <a:tab pos="4122738" algn="l"/>
                    <a:tab pos="5089525" algn="l"/>
                    <a:tab pos="6797675" algn="l"/>
                  </a:tabLst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2000m as this is when she starts to descend at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constant speed.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8568952" cy="5385833"/>
              </a:xfrm>
              <a:prstGeom prst="rect">
                <a:avLst/>
              </a:prstGeom>
              <a:blipFill rotWithShape="0">
                <a:blip r:embed="rId4"/>
                <a:stretch>
                  <a:fillRect l="-2276" t="-2036" r="-2632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609861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6.8 – More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2013" indent="-8620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5"/>
              <a:tabLst>
                <a:tab pos="966788" algn="l"/>
                <a:tab pos="4122738" algn="l"/>
                <a:tab pos="5089525" algn="l"/>
                <a:tab pos="6797675" algn="l"/>
              </a:tabLst>
            </a:pP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1" t="22076" r="20518" b="10725"/>
          <a:stretch/>
        </p:blipFill>
        <p:spPr>
          <a:xfrm>
            <a:off x="1811490" y="1232833"/>
            <a:ext cx="4848742" cy="535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3135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6.8 – More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2013" indent="-8620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5"/>
              <a:tabLst>
                <a:tab pos="966788" algn="l"/>
                <a:tab pos="4122738" algn="l"/>
                <a:tab pos="5089525" algn="l"/>
                <a:tab pos="6797675" algn="l"/>
              </a:tabLst>
            </a:pP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616" y="1916832"/>
            <a:ext cx="7662168" cy="46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8318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6.8 – More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43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0713" indent="-6207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5"/>
              <a:tabLst>
                <a:tab pos="1138238" algn="l"/>
                <a:tab pos="4122738" algn="l"/>
                <a:tab pos="5089525" algn="l"/>
                <a:tab pos="6797675" algn="l"/>
              </a:tabLst>
            </a:pP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Both graphs show strong positive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	correlation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1138238" lvl="1" indent="-517525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3"/>
              <a:tabLst>
                <a:tab pos="4122738" algn="l"/>
                <a:tab pos="5089525" algn="l"/>
                <a:tab pos="6797675" algn="l"/>
              </a:tabLst>
            </a:pPr>
            <a:r>
              <a:rPr lang="en-US" sz="3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is proportional to </a:t>
            </a:r>
            <a:r>
              <a:rPr lang="en-US" sz="3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  <a:p>
            <a:pPr marL="1138238" lvl="1" indent="-517525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3"/>
              <a:tabLst>
                <a:tab pos="4122738" algn="l"/>
                <a:tab pos="5089525" algn="l"/>
                <a:tab pos="6797675" algn="l"/>
              </a:tabLst>
            </a:pP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38238" lvl="1" indent="-517525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3"/>
              <a:tabLst>
                <a:tab pos="4122738" algn="l"/>
                <a:tab pos="5089525" algn="l"/>
                <a:tab pos="6797675" algn="l"/>
              </a:tabLst>
            </a:pPr>
            <a:r>
              <a:rPr lang="en-US" sz="34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is very close to the line of best fit, so </a:t>
            </a:r>
            <a:r>
              <a:rPr lang="en-US" sz="34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is proportional to </a:t>
            </a:r>
            <a:r>
              <a:rPr lang="en-US" sz="3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514659"/>
              </p:ext>
            </p:extLst>
          </p:nvPr>
        </p:nvGraphicFramePr>
        <p:xfrm>
          <a:off x="1763688" y="2968744"/>
          <a:ext cx="6912767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80"/>
                <a:gridCol w="1296144"/>
                <a:gridCol w="1224136"/>
                <a:gridCol w="1152128"/>
                <a:gridCol w="1224136"/>
                <a:gridCol w="1296143"/>
              </a:tblGrid>
              <a:tr h="5032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3.0</a:t>
                      </a:r>
                      <a:endParaRPr kumimoji="0"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3.2</a:t>
                      </a:r>
                      <a:endParaRPr kumimoji="0"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3.5</a:t>
                      </a:r>
                      <a:endParaRPr kumimoji="0"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3.7</a:t>
                      </a:r>
                      <a:endParaRPr kumimoji="0"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kern="12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4.0</a:t>
                      </a:r>
                      <a:endParaRPr kumimoji="0"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818"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2800" b="1" i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9.00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9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10.24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9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12.25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13.69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1" kern="12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16.00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109184"/>
              </p:ext>
            </p:extLst>
          </p:nvPr>
        </p:nvGraphicFramePr>
        <p:xfrm>
          <a:off x="1763687" y="4264888"/>
          <a:ext cx="6912767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81"/>
                <a:gridCol w="1296144"/>
                <a:gridCol w="1224136"/>
                <a:gridCol w="1152128"/>
                <a:gridCol w="1224136"/>
                <a:gridCol w="1296142"/>
              </a:tblGrid>
              <a:tr h="5032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4.5</a:t>
                      </a:r>
                      <a:endParaRPr kumimoji="0"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4.8</a:t>
                      </a:r>
                      <a:endParaRPr kumimoji="0"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5.0</a:t>
                      </a:r>
                      <a:endParaRPr kumimoji="0"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5.5</a:t>
                      </a:r>
                      <a:endParaRPr kumimoji="0"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6.0</a:t>
                      </a:r>
                      <a:endParaRPr kumimoji="0"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818"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2800" b="1" i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20.25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9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23.04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9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25.00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30.25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36.00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331560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6.8 – More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0713" indent="-6207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6"/>
              <a:tabLst>
                <a:tab pos="1138238" algn="l"/>
                <a:tab pos="4122738" algn="l"/>
                <a:tab pos="5089525" algn="l"/>
                <a:tab pos="6797675" algn="l"/>
              </a:tabLst>
            </a:pPr>
            <a:r>
              <a:rPr lang="en-US" sz="3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38238" lvl="1" indent="-517525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4122738" algn="l"/>
                <a:tab pos="5089525" algn="l"/>
                <a:tab pos="6797675" algn="l"/>
              </a:tabLst>
            </a:pPr>
            <a:r>
              <a:rPr lang="pt-B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14.6 km/</a:t>
            </a:r>
            <a:r>
              <a:rPr lang="pt-BR" sz="3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pt-B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138238" lvl="1" indent="-517525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4122738" algn="l"/>
                <a:tab pos="5089525" algn="l"/>
                <a:tab pos="6797675" algn="l"/>
              </a:tabLst>
            </a:pPr>
            <a:r>
              <a:rPr lang="pt-BR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65 km/h and 100 km/h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9" t="23750" r="11949" b="14301"/>
          <a:stretch/>
        </p:blipFill>
        <p:spPr>
          <a:xfrm>
            <a:off x="1547664" y="1280464"/>
            <a:ext cx="4786438" cy="409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8350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6.8 – More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209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0713" indent="-6207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7"/>
              <a:tabLst>
                <a:tab pos="1138238" algn="l"/>
                <a:tab pos="3433763" algn="l"/>
                <a:tab pos="5089525" algn="l"/>
                <a:tab pos="6797675" algn="l"/>
              </a:tabLst>
            </a:pPr>
            <a:r>
              <a:rPr lang="en-US" sz="35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4 rats 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5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Found the </a:t>
            </a:r>
            <a:r>
              <a:rPr lang="en-US" sz="3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-intercept</a:t>
            </a:r>
          </a:p>
          <a:p>
            <a:pPr marL="1138238" lvl="1" indent="-517525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3"/>
              <a:tabLst>
                <a:tab pos="1138238" algn="l"/>
                <a:tab pos="3433763" algn="l"/>
                <a:tab pos="5089525" algn="l"/>
                <a:tab pos="6797675" algn="l"/>
              </a:tabLst>
            </a:pPr>
            <a:r>
              <a:rPr lang="en-US" sz="35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5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14 rats 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5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32 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rats</a:t>
            </a:r>
          </a:p>
          <a:p>
            <a:pPr marL="1138238" lvl="1" indent="-517525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3"/>
              <a:tabLst>
                <a:tab pos="1138238" algn="l"/>
                <a:tab pos="3433763" algn="l"/>
                <a:tab pos="5089525" algn="l"/>
                <a:tab pos="6797675" algn="l"/>
              </a:tabLst>
            </a:pP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number of rats increased (at a faster rate)</a:t>
            </a:r>
          </a:p>
          <a:p>
            <a:pPr marL="620713" indent="-6207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7"/>
              <a:tabLst>
                <a:tab pos="1138238" algn="l"/>
                <a:tab pos="3433763" algn="l"/>
                <a:tab pos="5089525" algn="l"/>
                <a:tab pos="6797675" algn="l"/>
              </a:tabLst>
            </a:pPr>
            <a:r>
              <a:rPr lang="en-US" sz="35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17 counts per second </a:t>
            </a:r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8088" lvl="1" indent="-587375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1138238" algn="l"/>
                <a:tab pos="3433763" algn="l"/>
                <a:tab pos="5089525" algn="l"/>
                <a:tab pos="6797675" algn="l"/>
              </a:tabLst>
            </a:pP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minutes</a:t>
            </a:r>
          </a:p>
          <a:p>
            <a:pPr marL="1208088" lvl="1" indent="-587375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1138238" algn="l"/>
                <a:tab pos="3433763" algn="l"/>
                <a:tab pos="5089525" algn="l"/>
                <a:tab pos="6797675" algn="l"/>
              </a:tabLst>
            </a:pP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minutes 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5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</a:p>
          <a:p>
            <a:pPr marL="620713" indent="-6207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7"/>
              <a:tabLst>
                <a:tab pos="1138238" algn="l"/>
                <a:tab pos="3433763" algn="l"/>
                <a:tab pos="5089525" algn="l"/>
                <a:tab pos="6797675" algn="l"/>
              </a:tabLst>
            </a:pPr>
            <a:r>
              <a:rPr lang="en-US" sz="35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	£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1000 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5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£1126 </a:t>
            </a:r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7913" lvl="1" indent="-45720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3"/>
              <a:tabLst>
                <a:tab pos="1138238" algn="l"/>
                <a:tab pos="3433763" algn="l"/>
                <a:tab pos="5089525" algn="l"/>
                <a:tab pos="6797675" algn="l"/>
              </a:tabLst>
            </a:pP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£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5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2.4% over the 5 years</a:t>
            </a:r>
          </a:p>
        </p:txBody>
      </p:sp>
    </p:spTree>
    <p:extLst>
      <p:ext uri="{BB962C8B-B14F-4D97-AF65-F5344CB8AC3E}">
        <p14:creationId xmlns:p14="http://schemas.microsoft.com/office/powerpoint/2010/main" val="86541335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6.8 – More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750" indent="-7937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0"/>
              <a:tabLst>
                <a:tab pos="1138238" algn="l"/>
                <a:tab pos="3433763" algn="l"/>
                <a:tab pos="5089525" algn="l"/>
                <a:tab pos="6797675" algn="l"/>
              </a:tabLst>
            </a:pPr>
            <a:r>
              <a:rPr lang="en-US" sz="35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5" t="26901" r="18663" b="14300"/>
          <a:stretch/>
        </p:blipFill>
        <p:spPr>
          <a:xfrm>
            <a:off x="1740832" y="1269316"/>
            <a:ext cx="5518320" cy="532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5476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 – Problem Solving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0713" indent="-6207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138238" algn="l"/>
                <a:tab pos="3433763" algn="l"/>
                <a:tab pos="5089525" algn="l"/>
                <a:tab pos="6797675" algn="l"/>
              </a:tabLst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Tom makes (</a:t>
            </a:r>
            <a:r>
              <a:rPr lang="en-US" sz="35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- 25) profit on each pair of trainers. His total profit will be this expression multiplied by the number of trainers he sells, </a:t>
            </a:r>
            <a:r>
              <a:rPr lang="en-US" sz="3500" i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20713" indent="-6207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138238" algn="l"/>
                <a:tab pos="3433763" algn="l"/>
                <a:tab pos="5089525" algn="l"/>
                <a:tab pos="6797675" algn="l"/>
              </a:tabLst>
            </a:pP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Tom sells his trainers at £40 then </a:t>
            </a:r>
            <a:r>
              <a:rPr lang="en-US" sz="3500" i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= 10(40 - 40) = 0. When he sells them at £39 then </a:t>
            </a:r>
            <a:r>
              <a:rPr lang="en-US" sz="3500" i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= 10(40 - 39) = 10 and this will increase by 10 for every £1 he lowers.</a:t>
            </a:r>
          </a:p>
          <a:p>
            <a:pPr marL="620713" indent="-6207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138238" algn="l"/>
                <a:tab pos="3433763" algn="l"/>
                <a:tab pos="5089525" algn="l"/>
                <a:tab pos="6797675" algn="l"/>
              </a:tabLst>
            </a:pPr>
            <a:r>
              <a:rPr lang="en-US" sz="3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= -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3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650</a:t>
            </a:r>
            <a:r>
              <a:rPr lang="en-US" sz="3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10000</a:t>
            </a:r>
            <a:r>
              <a:rPr lang="en-US" sz="35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7543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 – Problem Solving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5138" indent="-465138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4"/>
              <a:tabLst>
                <a:tab pos="1138238" algn="l"/>
                <a:tab pos="3433763" algn="l"/>
                <a:tab pos="5089525" algn="l"/>
                <a:tab pos="6797675" algn="l"/>
              </a:tabLst>
            </a:pPr>
            <a:r>
              <a:rPr lang="en-US" sz="3050" dirty="0" smtClean="0">
                <a:latin typeface="Arial" panose="020B0604020202020204" pitchFamily="34" charset="0"/>
                <a:cs typeface="Arial" panose="020B0604020202020204" pitchFamily="34" charset="0"/>
              </a:rPr>
              <a:t>One appropriate </a:t>
            </a:r>
            <a:br>
              <a:rPr lang="en-US" sz="30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50" dirty="0" smtClean="0">
                <a:latin typeface="Arial" panose="020B0604020202020204" pitchFamily="34" charset="0"/>
                <a:cs typeface="Arial" panose="020B0604020202020204" pitchFamily="34" charset="0"/>
              </a:rPr>
              <a:t>method would </a:t>
            </a:r>
            <a:br>
              <a:rPr lang="en-US" sz="30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50" dirty="0" smtClean="0">
                <a:latin typeface="Arial" panose="020B0604020202020204" pitchFamily="34" charset="0"/>
                <a:cs typeface="Arial" panose="020B0604020202020204" pitchFamily="34" charset="0"/>
              </a:rPr>
              <a:t>be to draw a graph.</a:t>
            </a:r>
            <a:br>
              <a:rPr lang="en-US" sz="30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50" dirty="0" smtClean="0">
                <a:latin typeface="Arial" panose="020B0604020202020204" pitchFamily="34" charset="0"/>
                <a:cs typeface="Arial" panose="020B0604020202020204" pitchFamily="34" charset="0"/>
              </a:rPr>
              <a:t>This one shows </a:t>
            </a:r>
            <a:br>
              <a:rPr lang="en-US" sz="30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50" dirty="0" smtClean="0">
                <a:latin typeface="Arial" panose="020B0604020202020204" pitchFamily="34" charset="0"/>
                <a:cs typeface="Arial" panose="020B0604020202020204" pitchFamily="34" charset="0"/>
              </a:rPr>
              <a:t>the optimum </a:t>
            </a:r>
            <a:br>
              <a:rPr lang="en-US" sz="30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50" dirty="0" smtClean="0">
                <a:latin typeface="Arial" panose="020B0604020202020204" pitchFamily="34" charset="0"/>
                <a:cs typeface="Arial" panose="020B0604020202020204" pitchFamily="34" charset="0"/>
              </a:rPr>
              <a:t>result is at </a:t>
            </a:r>
            <a:br>
              <a:rPr lang="en-US" sz="30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50" dirty="0" smtClean="0">
                <a:latin typeface="Arial" panose="020B0604020202020204" pitchFamily="34" charset="0"/>
                <a:cs typeface="Arial" panose="020B0604020202020204" pitchFamily="34" charset="0"/>
              </a:rPr>
              <a:t>£32.50m giving a </a:t>
            </a:r>
            <a:br>
              <a:rPr lang="en-US" sz="30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50" dirty="0" smtClean="0">
                <a:latin typeface="Arial" panose="020B0604020202020204" pitchFamily="34" charset="0"/>
                <a:cs typeface="Arial" panose="020B0604020202020204" pitchFamily="34" charset="0"/>
              </a:rPr>
              <a:t>profit of £562.50.</a:t>
            </a:r>
          </a:p>
          <a:p>
            <a:pPr marL="465138" indent="-465138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4"/>
              <a:tabLst>
                <a:tab pos="1138238" algn="l"/>
                <a:tab pos="3433763" algn="l"/>
                <a:tab pos="5089525" algn="l"/>
                <a:tab pos="6797675" algn="l"/>
              </a:tabLst>
            </a:pPr>
            <a:r>
              <a:rPr lang="en-US" sz="3050" dirty="0"/>
              <a:t>The new formula would be </a:t>
            </a:r>
            <a:r>
              <a:rPr lang="en-US" sz="3050" i="1" dirty="0"/>
              <a:t>P</a:t>
            </a:r>
            <a:r>
              <a:rPr lang="en-US" sz="3050" dirty="0"/>
              <a:t> = (400 </a:t>
            </a:r>
            <a:r>
              <a:rPr lang="en-US" sz="3050" dirty="0" smtClean="0"/>
              <a:t>– 10</a:t>
            </a:r>
            <a:r>
              <a:rPr lang="en-US" sz="3050" i="1" dirty="0" smtClean="0"/>
              <a:t>T</a:t>
            </a:r>
            <a:r>
              <a:rPr lang="en-US" sz="3050" dirty="0" smtClean="0"/>
              <a:t>)(</a:t>
            </a:r>
            <a:r>
              <a:rPr lang="en-US" sz="3050" i="1" dirty="0" smtClean="0"/>
              <a:t>T</a:t>
            </a:r>
            <a:r>
              <a:rPr lang="en-US" sz="3050" dirty="0" smtClean="0"/>
              <a:t>- </a:t>
            </a:r>
            <a:r>
              <a:rPr lang="en-US" sz="3050" dirty="0"/>
              <a:t>26) = </a:t>
            </a:r>
            <a:r>
              <a:rPr lang="en-US" sz="3050" dirty="0" smtClean="0"/>
              <a:t>-10</a:t>
            </a:r>
            <a:r>
              <a:rPr lang="en-US" sz="3050" i="1" dirty="0" smtClean="0"/>
              <a:t>T</a:t>
            </a:r>
            <a:r>
              <a:rPr lang="en-US" sz="3050" baseline="30000" dirty="0" smtClean="0"/>
              <a:t>2</a:t>
            </a:r>
            <a:r>
              <a:rPr lang="en-US" sz="3050" dirty="0" smtClean="0"/>
              <a:t> </a:t>
            </a:r>
            <a:r>
              <a:rPr lang="en-US" sz="3050" dirty="0"/>
              <a:t>+ </a:t>
            </a:r>
            <a:r>
              <a:rPr lang="en-US" sz="3050" dirty="0" smtClean="0"/>
              <a:t>660</a:t>
            </a:r>
            <a:r>
              <a:rPr lang="en-US" sz="3050" i="1" dirty="0" smtClean="0"/>
              <a:t>T</a:t>
            </a:r>
            <a:r>
              <a:rPr lang="en-US" sz="3050" dirty="0" smtClean="0"/>
              <a:t>- </a:t>
            </a:r>
            <a:r>
              <a:rPr lang="en-US" sz="3050" dirty="0"/>
              <a:t>10400. The new optimum result is at £33, giving a profit of £490.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3968" y="1227814"/>
            <a:ext cx="4490241" cy="331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0033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6.1 – Linear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196752"/>
                <a:ext cx="8568952" cy="42588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4538" indent="-744538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5"/>
                  <a:tabLst>
                    <a:tab pos="1150938" algn="l"/>
                    <a:tab pos="2514600" algn="l"/>
                    <a:tab pos="3436938" algn="l"/>
                    <a:tab pos="5080000" algn="l"/>
                    <a:tab pos="6570663" algn="l"/>
                  </a:tabLst>
                </a:pPr>
                <a:r>
                  <a:rPr lang="es-ES" sz="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A: </a:t>
                </a:r>
                <a:r>
                  <a:rPr lang="es-ES" sz="5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s-ES" sz="5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s-ES" sz="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s-ES" sz="5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5000" dirty="0">
                    <a:latin typeface="Arial" panose="020B0604020202020204" pitchFamily="34" charset="0"/>
                    <a:cs typeface="Arial" panose="020B0604020202020204" pitchFamily="34" charset="0"/>
                  </a:rPr>
                  <a:t>, B: </a:t>
                </a:r>
                <a:r>
                  <a:rPr lang="es-ES" sz="5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s-ES" sz="5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3</a:t>
                </a:r>
                <a:r>
                  <a:rPr lang="es-ES" sz="5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5000" dirty="0">
                    <a:latin typeface="Arial" panose="020B0604020202020204" pitchFamily="34" charset="0"/>
                    <a:cs typeface="Arial" panose="020B0604020202020204" pitchFamily="34" charset="0"/>
                  </a:rPr>
                  <a:t> - 4, </a:t>
                </a:r>
                <a:r>
                  <a:rPr lang="es-ES" sz="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s-ES" sz="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s-ES" sz="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s-ES" sz="5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s-ES" sz="5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s-ES" sz="5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s-ES" sz="5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5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+ 2, </a:t>
                </a:r>
                <a:r>
                  <a:rPr lang="es-ES" sz="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s-ES" sz="5000" dirty="0">
                    <a:latin typeface="Arial" panose="020B0604020202020204" pitchFamily="34" charset="0"/>
                    <a:cs typeface="Arial" panose="020B0604020202020204" pitchFamily="34" charset="0"/>
                  </a:rPr>
                  <a:t>: y = </a:t>
                </a:r>
                <a:r>
                  <a:rPr lang="es-ES" sz="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s-ES" sz="5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5000" dirty="0"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:r>
                  <a:rPr lang="es-ES" sz="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1, </a:t>
                </a:r>
                <a:br>
                  <a:rPr lang="es-ES" sz="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s-ES" sz="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s-ES" sz="5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s-ES" sz="5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s-ES" sz="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2</a:t>
                </a:r>
                <a:r>
                  <a:rPr lang="es-ES" sz="5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5000" dirty="0">
                    <a:latin typeface="Arial" panose="020B0604020202020204" pitchFamily="34" charset="0"/>
                    <a:cs typeface="Arial" panose="020B0604020202020204" pitchFamily="34" charset="0"/>
                  </a:rPr>
                  <a:t>+ 2, F: </a:t>
                </a:r>
                <a:r>
                  <a:rPr lang="es-ES" sz="5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s-ES" sz="5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s-ES" sz="5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– 1</a:t>
                </a:r>
              </a:p>
              <a:p>
                <a:pPr marL="744538" indent="-744538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5"/>
                  <a:tabLst>
                    <a:tab pos="1150938" algn="l"/>
                    <a:tab pos="2514600" algn="l"/>
                    <a:tab pos="3436938" algn="l"/>
                    <a:tab pos="5080000" algn="l"/>
                    <a:tab pos="6570663" algn="l"/>
                  </a:tabLst>
                </a:pPr>
                <a:r>
                  <a:rPr lang="es-ES" sz="5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s-ES" sz="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ii and iv		</a:t>
                </a:r>
                <a:br>
                  <a:rPr lang="es-ES" sz="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s-ES" sz="5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s-ES" sz="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i and iv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8568952" cy="4258858"/>
              </a:xfrm>
              <a:prstGeom prst="rect">
                <a:avLst/>
              </a:prstGeom>
              <a:blipFill rotWithShape="0">
                <a:blip r:embed="rId4"/>
                <a:stretch>
                  <a:fillRect l="-3058" t="-3433" r="-1920" b="-7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079753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 – Check-Up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196752"/>
                <a:ext cx="8568952" cy="1937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69913" indent="-56991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/>
                  <a:tabLst>
                    <a:tab pos="1138238" algn="l"/>
                    <a:tab pos="3433763" algn="l"/>
                    <a:tab pos="5089525" algn="l"/>
                    <a:tab pos="6797675" algn="l"/>
                  </a:tabLst>
                </a:pPr>
                <a:r>
                  <a:rPr lang="fr-FR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Gradient</a:t>
                </a:r>
                <a:r>
                  <a:rPr lang="fr-FR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fr-FR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fr-FR" sz="3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fr-FR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fr-FR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intercept</a:t>
                </a:r>
                <a:r>
                  <a:rPr lang="fr-FR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36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fr-FR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69913" indent="-56991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/>
                  <a:tabLst>
                    <a:tab pos="1138238" algn="l"/>
                    <a:tab pos="3433763" algn="l"/>
                    <a:tab pos="5089525" algn="l"/>
                    <a:tab pos="6797675" algn="l"/>
                  </a:tabLst>
                </a:pPr>
                <a:r>
                  <a:rPr lang="fr-FR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fr-FR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fr-FR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fr-FR" sz="3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fr-FR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+ 3, B: </a:t>
                </a:r>
                <a:r>
                  <a:rPr lang="fr-FR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fr-FR" sz="3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fr-FR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+ 2, C: -</a:t>
                </a:r>
                <a:r>
                  <a:rPr lang="fr-FR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fr-FR" sz="3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fr-FR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:r>
                  <a:rPr lang="fr-FR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3, D: </a:t>
                </a:r>
                <a:r>
                  <a:rPr lang="fr-FR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fr-FR" sz="3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fr-FR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fr-FR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marL="569913" indent="-56991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/>
                  <a:tabLst>
                    <a:tab pos="1138238" algn="l"/>
                    <a:tab pos="3433763" algn="l"/>
                    <a:tab pos="5089525" algn="l"/>
                    <a:tab pos="6797675" algn="l"/>
                  </a:tabLst>
                </a:pPr>
                <a:r>
                  <a:rPr lang="fr-FR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32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8568952" cy="1937325"/>
              </a:xfrm>
              <a:prstGeom prst="rect">
                <a:avLst/>
              </a:prstGeom>
              <a:blipFill rotWithShape="0">
                <a:blip r:embed="rId4"/>
                <a:stretch>
                  <a:fillRect l="-1636"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9" t="29000" r="24259" b="12200"/>
          <a:stretch/>
        </p:blipFill>
        <p:spPr>
          <a:xfrm>
            <a:off x="899592" y="2564904"/>
            <a:ext cx="4176464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4443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 – Check-Up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196752"/>
                <a:ext cx="8568952" cy="52457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69913" indent="-56991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4"/>
                  <a:tabLst>
                    <a:tab pos="1138238" algn="l"/>
                    <a:tab pos="3433763" algn="l"/>
                    <a:tab pos="5089525" algn="l"/>
                    <a:tab pos="6797675" algn="l"/>
                  </a:tabLst>
                </a:pPr>
                <a:r>
                  <a:rPr lang="en-US" sz="2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	</a:t>
                </a:r>
                <a:r>
                  <a:rPr lang="en-US" sz="2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marL="569913" indent="-56991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4"/>
                  <a:tabLst>
                    <a:tab pos="1138238" algn="l"/>
                    <a:tab pos="3433763" algn="l"/>
                    <a:tab pos="5089525" algn="l"/>
                    <a:tab pos="6400800" algn="l"/>
                  </a:tabLst>
                </a:pPr>
                <a:r>
                  <a:rPr lang="en-US" sz="2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12,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Hamzah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is cycling at 12 mph 	</a:t>
                </a:r>
                <a:r>
                  <a:rPr lang="en-US" sz="2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14.7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mph</a:t>
                </a:r>
              </a:p>
              <a:p>
                <a:pPr marL="1035050" lvl="1" indent="-465138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1138238" algn="l"/>
                    <a:tab pos="3433763" algn="l"/>
                    <a:tab pos="5089525" algn="l"/>
                    <a:tab pos="6797675" algn="l"/>
                  </a:tabLst>
                </a:pP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2.75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to 3 hours (or final 15 minutes) </a:t>
                </a:r>
                <a:endParaRPr lang="en-US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035050" lvl="1" indent="-465138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1138238" algn="l"/>
                    <a:tab pos="3433763" algn="l"/>
                    <a:tab pos="5089525" algn="l"/>
                    <a:tab pos="6797675" algn="l"/>
                  </a:tabLst>
                </a:pP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40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mph</a:t>
                </a:r>
              </a:p>
              <a:p>
                <a:pPr marL="569913" indent="-56991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4"/>
                  <a:tabLst>
                    <a:tab pos="1138238" algn="l"/>
                    <a:tab pos="3433763" algn="l"/>
                    <a:tab pos="5089525" algn="l"/>
                    <a:tab pos="6797675" algn="l"/>
                  </a:tabLst>
                </a:pPr>
                <a:r>
                  <a:rPr lang="en-US" sz="2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Price per cupcake </a:t>
                </a:r>
                <a:endParaRPr lang="en-US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027113" lvl="1" indent="-457200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1138238" algn="l"/>
                    <a:tab pos="3433763" algn="l"/>
                    <a:tab pos="5089525" algn="l"/>
                    <a:tab pos="6797675" algn="l"/>
                  </a:tabLst>
                </a:pP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Minimum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price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2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No</a:t>
                </a:r>
              </a:p>
              <a:p>
                <a:pPr marL="569913" indent="-56991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4"/>
                  <a:tabLst>
                    <a:tab pos="1138238" algn="l"/>
                    <a:tab pos="3433763" algn="l"/>
                    <a:tab pos="5089525" algn="l"/>
                    <a:tab pos="6797675" algn="l"/>
                  </a:tabLst>
                </a:pPr>
                <a:r>
                  <a:rPr lang="en-US" sz="2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(-0.5, -3)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2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6.4</a:t>
                </a:r>
              </a:p>
              <a:p>
                <a:pPr marL="569913" indent="-56991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4"/>
                  <a:tabLst>
                    <a:tab pos="1138238" algn="l"/>
                    <a:tab pos="3433763" algn="l"/>
                    <a:tab pos="5089525" algn="l"/>
                    <a:tab pos="6797675" algn="l"/>
                  </a:tabLst>
                </a:pPr>
                <a:r>
                  <a:rPr lang="en-US" sz="2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y =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2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13</a:t>
                </a:r>
              </a:p>
              <a:p>
                <a:pPr marL="1027113" lvl="1" indent="-457200">
                  <a:spcAft>
                    <a:spcPts val="0"/>
                  </a:spcAft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1138238" algn="l"/>
                    <a:tab pos="3433763" algn="l"/>
                    <a:tab pos="5089525" algn="l"/>
                    <a:tab pos="6797675" algn="l"/>
                  </a:tabLst>
                </a:pP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Any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equation with </a:t>
                </a:r>
                <a:r>
                  <a:rPr lang="en-US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plus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 constant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e.g. </a:t>
                </a:r>
                <a:r>
                  <a:rPr lang="en-US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+ 8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8568952" cy="5245795"/>
              </a:xfrm>
              <a:prstGeom prst="rect">
                <a:avLst/>
              </a:prstGeom>
              <a:blipFill rotWithShape="0">
                <a:blip r:embed="rId4"/>
                <a:stretch>
                  <a:fillRect l="-1280" r="-2276" b="-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832059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 – Check-Up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547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750" indent="-7937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9"/>
              <a:tabLst>
                <a:tab pos="1138238" algn="l"/>
                <a:tab pos="2743200" algn="l"/>
                <a:tab pos="4916488" algn="l"/>
                <a:tab pos="6797675" algn="l"/>
              </a:tabLst>
            </a:pP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A 	</a:t>
            </a: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E 	</a:t>
            </a: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B 	</a:t>
            </a: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C 	</a:t>
            </a: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F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  <a:p>
            <a:pPr marL="793750" indent="-7937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9"/>
              <a:tabLst>
                <a:tab pos="1138238" algn="l"/>
                <a:tab pos="3433763" algn="l"/>
                <a:tab pos="5089525" algn="l"/>
                <a:tab pos="6797675" algn="l"/>
              </a:tabLst>
            </a:pP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= -1.5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, -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0.4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, 1.9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3750" indent="-7937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9"/>
              <a:tabLst>
                <a:tab pos="1138238" algn="l"/>
                <a:tab pos="3433763" algn="l"/>
                <a:tab pos="5089525" algn="l"/>
                <a:tab pos="6797675" algn="l"/>
              </a:tabLst>
            </a:pP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(0.75,2)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2m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b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2.1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seconds</a:t>
            </a:r>
          </a:p>
          <a:p>
            <a:pPr marL="1250950" lvl="1" indent="-45720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4"/>
              <a:tabLst>
                <a:tab pos="1138238" algn="l"/>
                <a:tab pos="3433763" algn="l"/>
                <a:tab pos="5089525" algn="l"/>
                <a:tab pos="6797675" algn="l"/>
              </a:tabLst>
            </a:pP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The height that the water comes out of the hosepipe.</a:t>
            </a:r>
          </a:p>
          <a:p>
            <a:pPr marL="793750" indent="-7937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9"/>
              <a:tabLst>
                <a:tab pos="1138238" algn="l"/>
                <a:tab pos="2967038" algn="l"/>
                <a:tab pos="4968875" algn="l"/>
                <a:tab pos="6797675" algn="l"/>
              </a:tabLst>
            </a:pP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A 	</a:t>
            </a: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C 	</a:t>
            </a: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  <a:p>
            <a:pPr marL="793750" indent="-7937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4"/>
              <a:tabLst>
                <a:tab pos="1138238" algn="l"/>
                <a:tab pos="3433763" algn="l"/>
                <a:tab pos="5089525" algn="l"/>
                <a:tab pos="6797675" algn="l"/>
              </a:tabLst>
            </a:pP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Students‘ own 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answers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280925634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 – Strengthen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196752"/>
                <a:ext cx="8568952" cy="52858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90563" indent="-690563">
                  <a:spcAft>
                    <a:spcPts val="300"/>
                  </a:spcAft>
                  <a:buClr>
                    <a:srgbClr val="C00000"/>
                  </a:buClr>
                  <a:tabLst>
                    <a:tab pos="1138238" algn="l"/>
                    <a:tab pos="2743200" algn="l"/>
                    <a:tab pos="4916488" algn="l"/>
                    <a:tab pos="6797675" algn="l"/>
                  </a:tabLst>
                </a:pPr>
                <a:r>
                  <a:rPr lang="en-US" sz="38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Linear </a:t>
                </a:r>
                <a:r>
                  <a:rPr lang="en-US" sz="38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graphs</a:t>
                </a:r>
              </a:p>
              <a:p>
                <a:pPr marL="690563" indent="-69056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/>
                  <a:tabLst>
                    <a:tab pos="1138238" algn="l"/>
                    <a:tab pos="2743200" algn="l"/>
                    <a:tab pos="4916488" algn="l"/>
                    <a:tab pos="6797675" algn="l"/>
                  </a:tabLst>
                </a:pPr>
                <a:r>
                  <a:rPr lang="en-US" sz="3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iv</a:t>
                </a:r>
              </a:p>
              <a:p>
                <a:pPr marL="1258888" lvl="2" indent="-568325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2743200" algn="l"/>
                    <a:tab pos="4916488" algn="l"/>
                    <a:tab pos="6797675" algn="l"/>
                  </a:tabLst>
                </a:pPr>
                <a:r>
                  <a:rPr lang="en-US" sz="3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ii.</a:t>
                </a: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2x 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+ 3 </a:t>
                </a: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3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iii.</a:t>
                </a: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= -</a:t>
                </a:r>
                <a:r>
                  <a:rPr lang="en-US" sz="3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+ 4 </a:t>
                </a:r>
                <a:b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v.</a:t>
                </a: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= -</a:t>
                </a: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5x 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3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90563" lvl="1" indent="-69056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2"/>
                  <a:tabLst>
                    <a:tab pos="2743200" algn="l"/>
                    <a:tab pos="4916488" algn="l"/>
                    <a:tab pos="6797675" algn="l"/>
                  </a:tabLst>
                </a:pPr>
                <a:r>
                  <a:rPr lang="en-US" sz="3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B and C 	</a:t>
                </a:r>
                <a:r>
                  <a:rPr lang="en-US" sz="3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C and D </a:t>
                </a:r>
                <a:endParaRPr lang="en-US" sz="3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208088" lvl="2" indent="-517525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lphaLcPeriod" startAt="3"/>
                  <a:tabLst>
                    <a:tab pos="2743200" algn="l"/>
                    <a:tab pos="4916488" algn="l"/>
                    <a:tab pos="6797675" algn="l"/>
                  </a:tabLst>
                </a:pP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 and B	</a:t>
                </a:r>
              </a:p>
              <a:p>
                <a:pPr marL="1208088" lvl="2" indent="-517525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lphaLcPeriod" startAt="3"/>
                  <a:tabLst>
                    <a:tab pos="2743200" algn="l"/>
                    <a:tab pos="4916488" algn="l"/>
                    <a:tab pos="6797675" algn="l"/>
                  </a:tabLst>
                </a:pPr>
                <a:r>
                  <a:rPr lang="en-US" sz="3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D	</a:t>
                </a:r>
                <a:r>
                  <a:rPr lang="en-US" sz="3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ii.</a:t>
                </a: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B	</a:t>
                </a:r>
                <a:r>
                  <a:rPr lang="en-US" sz="3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iii.</a:t>
                </a: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C	</a:t>
                </a:r>
                <a:r>
                  <a:rPr lang="en-US" sz="3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iv.</a:t>
                </a: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</a:p>
              <a:p>
                <a:pPr marL="690563" lvl="1" indent="-69056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2"/>
                  <a:tabLst>
                    <a:tab pos="2743200" algn="l"/>
                    <a:tab pos="4916488" algn="l"/>
                    <a:tab pos="6797675" algn="l"/>
                  </a:tabLst>
                </a:pPr>
                <a:r>
                  <a:rPr lang="en-US" sz="3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B	</a:t>
                </a:r>
                <a:r>
                  <a:rPr lang="en-US" sz="3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C	</a:t>
                </a:r>
                <a:r>
                  <a:rPr lang="en-US" sz="3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8568952" cy="5285806"/>
              </a:xfrm>
              <a:prstGeom prst="rect">
                <a:avLst/>
              </a:prstGeom>
              <a:blipFill rotWithShape="0">
                <a:blip r:embed="rId4"/>
                <a:stretch>
                  <a:fillRect l="-2347" t="-1845" b="-3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843209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 – Strengthen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4"/>
              <a:tabLst>
                <a:tab pos="1138238" algn="l"/>
                <a:tab pos="2743200" algn="l"/>
                <a:tab pos="4278313" algn="l"/>
                <a:tab pos="6797675" algn="l"/>
              </a:tabLst>
            </a:pP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e.g.		</a:t>
            </a: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e.g.</a:t>
            </a:r>
            <a:b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e.g.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3768" y="1305892"/>
            <a:ext cx="1379329" cy="3103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0043" y="1234503"/>
            <a:ext cx="2765668" cy="2765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6496" y="4341686"/>
            <a:ext cx="3811596" cy="225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5021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 – Strengthen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5"/>
              <a:tabLst>
                <a:tab pos="1138238" algn="l"/>
                <a:tab pos="2743200" algn="l"/>
                <a:tab pos="4278313" algn="l"/>
                <a:tab pos="6797675" algn="l"/>
              </a:tabLst>
            </a:pPr>
            <a:r>
              <a:rPr lang="en-US" sz="3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b, c</a:t>
            </a:r>
            <a:endParaRPr lang="en-US" sz="3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3" t="22700" r="16425" b="18500"/>
          <a:stretch/>
        </p:blipFill>
        <p:spPr>
          <a:xfrm>
            <a:off x="2627784" y="1223392"/>
            <a:ext cx="5423181" cy="532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7121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 – Strengthen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196752"/>
                <a:ext cx="8568952" cy="53481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62013" indent="-86201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6"/>
                  <a:tabLst>
                    <a:tab pos="1431925" algn="l"/>
                    <a:tab pos="2743200" algn="l"/>
                    <a:tab pos="5089525" algn="l"/>
                    <a:tab pos="6797675" algn="l"/>
                  </a:tabLst>
                </a:pPr>
                <a:r>
                  <a:rPr lang="en-US" sz="3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	</a:t>
                </a: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5	</a:t>
                </a:r>
                <a:r>
                  <a:rPr lang="en-US" sz="3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5	</a:t>
                </a:r>
                <a:r>
                  <a:rPr lang="en-US" sz="3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</a:t>
                </a:r>
              </a:p>
              <a:p>
                <a:pPr marL="862013" indent="-86201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6"/>
                  <a:tabLst>
                    <a:tab pos="1431925" algn="l"/>
                    <a:tab pos="2743200" algn="l"/>
                    <a:tab pos="5089525" algn="l"/>
                    <a:tab pos="6797675" algn="l"/>
                  </a:tabLst>
                </a:pPr>
                <a:r>
                  <a:rPr lang="en-US" sz="3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3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62013" indent="-86201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6"/>
                  <a:tabLst>
                    <a:tab pos="1431925" algn="l"/>
                    <a:tab pos="2743200" algn="l"/>
                    <a:tab pos="5089525" algn="l"/>
                    <a:tab pos="6797675" algn="l"/>
                  </a:tabLst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13</m:t>
                        </m:r>
                      </m:e>
                    </m:rad>
                  </m:oMath>
                </a14:m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41</m:t>
                        </m:r>
                      </m:e>
                    </m:rad>
                  </m:oMath>
                </a14:m>
                <a:endParaRPr lang="en-US" sz="3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62013" indent="-86201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6"/>
                  <a:tabLst>
                    <a:tab pos="1431925" algn="l"/>
                    <a:tab pos="2743200" algn="l"/>
                    <a:tab pos="5089525" algn="l"/>
                    <a:tab pos="6797675" algn="l"/>
                  </a:tabLst>
                </a:pP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(-0.5, 4), (-2, 1.5)</a:t>
                </a:r>
              </a:p>
              <a:p>
                <a:pPr marL="862013" indent="-86201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6"/>
                  <a:tabLst>
                    <a:tab pos="1431925" algn="l"/>
                    <a:tab pos="2743200" algn="l"/>
                    <a:tab pos="5089525" algn="l"/>
                    <a:tab pos="6797675" algn="l"/>
                  </a:tabLst>
                </a:pPr>
                <a:r>
                  <a:rPr lang="en-US" sz="3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and F, B and </a:t>
                </a: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  <a:p>
                <a:pPr marL="1319213" lvl="1" indent="-457200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1431925" algn="l"/>
                    <a:tab pos="2743200" algn="l"/>
                    <a:tab pos="5089525" algn="l"/>
                    <a:tab pos="6797675" algn="l"/>
                  </a:tabLst>
                </a:pPr>
                <a:r>
                  <a:rPr lang="en-US" sz="3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2</a:t>
                </a:r>
                <a:r>
                  <a:rPr lang="en-US" sz="3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plus a constant e.g. </a:t>
                </a:r>
                <a:r>
                  <a:rPr lang="en-US" sz="3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2</a:t>
                </a:r>
                <a:r>
                  <a:rPr lang="en-US" sz="3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– 8, </a:t>
                </a:r>
                <a:r>
                  <a:rPr lang="en-US" sz="3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-</a:t>
                </a:r>
                <a:r>
                  <a:rPr lang="en-US" sz="3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plus a constant e.g. </a:t>
                </a:r>
                <a:b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-</a:t>
                </a:r>
                <a:r>
                  <a:rPr lang="en-US" sz="3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+- 5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8568952" cy="5348195"/>
              </a:xfrm>
              <a:prstGeom prst="rect">
                <a:avLst/>
              </a:prstGeom>
              <a:blipFill rotWithShape="0">
                <a:blip r:embed="rId4"/>
                <a:stretch>
                  <a:fillRect l="-2134" t="-1822" r="-2063" b="-3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817938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 – Strengthen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196752"/>
                <a:ext cx="8568952" cy="51307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035050" indent="-1035050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11"/>
                  <a:tabLst>
                    <a:tab pos="1708150" algn="l"/>
                    <a:tab pos="3036888" algn="l"/>
                    <a:tab pos="4745038" algn="l"/>
                    <a:tab pos="6745288" algn="l"/>
                  </a:tabLst>
                </a:pPr>
                <a:r>
                  <a:rPr lang="en-US" sz="4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	</a:t>
                </a:r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	</a:t>
                </a:r>
                <a:r>
                  <a:rPr lang="en-US" sz="4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-3 </a:t>
                </a:r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4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4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5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035050" indent="-1035050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11"/>
                  <a:tabLst>
                    <a:tab pos="1708150" algn="l"/>
                    <a:tab pos="3036888" algn="l"/>
                    <a:tab pos="4745038" algn="l"/>
                    <a:tab pos="6745288" algn="l"/>
                  </a:tabLst>
                </a:pPr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 </a:t>
                </a:r>
                <a:r>
                  <a:rPr lang="en-US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and B, C and F, D and E</a:t>
                </a:r>
              </a:p>
              <a:p>
                <a:pPr marL="1035050" indent="-1035050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11"/>
                  <a:tabLst>
                    <a:tab pos="1708150" algn="l"/>
                    <a:tab pos="3036888" algn="l"/>
                    <a:tab pos="4745038" algn="l"/>
                    <a:tab pos="6745288" algn="l"/>
                  </a:tabLst>
                </a:pPr>
                <a:r>
                  <a:rPr lang="en-US" sz="4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L and </a:t>
                </a:r>
                <a:r>
                  <a:rPr lang="en-US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</a:p>
              <a:p>
                <a:pPr marL="1708150" lvl="2" indent="-673100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1708150" algn="l"/>
                    <a:tab pos="3036888" algn="l"/>
                    <a:tab pos="4745038" algn="l"/>
                    <a:tab pos="6745288" algn="l"/>
                  </a:tabLst>
                </a:pPr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No</a:t>
                </a:r>
                <a:r>
                  <a:rPr lang="en-US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, only points L and P satisfy the equation.</a:t>
                </a:r>
              </a:p>
              <a:p>
                <a:pPr marL="1035050" indent="-1035050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11"/>
                  <a:tabLst>
                    <a:tab pos="1708150" algn="l"/>
                    <a:tab pos="3036888" algn="l"/>
                    <a:tab pos="4745038" algn="l"/>
                    <a:tab pos="6745288" algn="l"/>
                  </a:tabLst>
                </a:pPr>
                <a:r>
                  <a:rPr lang="en-US" sz="4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4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= 3</a:t>
                </a:r>
                <a:r>
                  <a:rPr lang="en-US" sz="4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+ 10</a:t>
                </a:r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8568952" cy="5130764"/>
              </a:xfrm>
              <a:prstGeom prst="rect">
                <a:avLst/>
              </a:prstGeom>
              <a:blipFill rotWithShape="0">
                <a:blip r:embed="rId4"/>
                <a:stretch>
                  <a:fillRect l="-2916" r="-640" b="-5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003886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 – Strengthen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196752"/>
                <a:ext cx="8568952" cy="55922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1363" indent="-741363">
                  <a:spcAft>
                    <a:spcPts val="300"/>
                  </a:spcAft>
                  <a:buClr>
                    <a:srgbClr val="C00000"/>
                  </a:buClr>
                  <a:tabLst>
                    <a:tab pos="1311275" algn="l"/>
                    <a:tab pos="3036888" algn="l"/>
                    <a:tab pos="4175125" algn="l"/>
                    <a:tab pos="4745038" algn="l"/>
                    <a:tab pos="6745288" algn="l"/>
                  </a:tabLst>
                </a:pPr>
                <a:r>
                  <a:rPr lang="en-US" sz="40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Non-Linear graphs</a:t>
                </a:r>
              </a:p>
              <a:p>
                <a:pPr marL="741363" indent="-74136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/>
                  <a:tabLst>
                    <a:tab pos="1311275" algn="l"/>
                    <a:tab pos="3036888" algn="l"/>
                    <a:tab pos="4175125" algn="l"/>
                    <a:tab pos="4745038" algn="l"/>
                    <a:tab pos="6745288" algn="l"/>
                  </a:tabLst>
                </a:pPr>
                <a:r>
                  <a:rPr lang="en-US" sz="4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	</a:t>
                </a:r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(0</a:t>
                </a:r>
                <a:r>
                  <a:rPr lang="pt-BR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0</a:t>
                </a:r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), (-5</a:t>
                </a:r>
                <a:r>
                  <a:rPr lang="pt-BR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23</a:t>
                </a:r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), (-2</a:t>
                </a:r>
                <a:r>
                  <a:rPr lang="pt-BR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7</a:t>
                </a:r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), (3</a:t>
                </a:r>
                <a:r>
                  <a:rPr lang="pt-BR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10</a:t>
                </a:r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741363" indent="-74136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/>
                  <a:tabLst>
                    <a:tab pos="1311275" algn="l"/>
                    <a:tab pos="3036888" algn="l"/>
                    <a:tab pos="4175125" algn="l"/>
                    <a:tab pos="4745038" algn="l"/>
                    <a:tab pos="6745288" algn="l"/>
                  </a:tabLst>
                </a:pPr>
                <a:r>
                  <a:rPr lang="pt-BR" sz="4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pt-BR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(3</a:t>
                </a:r>
                <a:r>
                  <a:rPr lang="pt-BR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-</a:t>
                </a:r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26) </a:t>
                </a:r>
                <a:r>
                  <a:rPr lang="pt-BR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br>
                  <a:rPr lang="pt-BR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pt-BR" sz="4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pt-BR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(-2, -7), (3, -26) </a:t>
                </a:r>
                <a:r>
                  <a:rPr lang="pt-BR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pt-BR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pt-BR" sz="4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:r>
                  <a:rPr lang="pt-BR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(-2</a:t>
                </a:r>
                <a:r>
                  <a:rPr lang="pt-BR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-</a:t>
                </a:r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9), (3</a:t>
                </a:r>
                <a:r>
                  <a:rPr lang="pt-BR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26)</a:t>
                </a:r>
              </a:p>
              <a:p>
                <a:pPr marL="741363" indent="-74136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/>
                  <a:tabLst>
                    <a:tab pos="1311275" algn="l"/>
                    <a:tab pos="3036888" algn="l"/>
                    <a:tab pos="4175125" algn="l"/>
                    <a:tab pos="4745038" algn="l"/>
                    <a:tab pos="6745288" algn="l"/>
                  </a:tabLst>
                </a:pPr>
                <a:r>
                  <a:rPr lang="en-US" sz="4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A:</a:t>
                </a:r>
                <a:r>
                  <a:rPr lang="en-US" sz="4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4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40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1, F:</a:t>
                </a:r>
                <a:r>
                  <a:rPr lang="en-US" sz="4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-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4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+ 4 </a:t>
                </a:r>
                <a:endParaRPr lang="en-US" sz="4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311275" lvl="1" indent="-56991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1311275" algn="l"/>
                    <a:tab pos="3036888" algn="l"/>
                    <a:tab pos="4175125" algn="l"/>
                    <a:tab pos="4745038" algn="l"/>
                    <a:tab pos="6745288" algn="l"/>
                  </a:tabLst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B:</a:t>
                </a:r>
                <a:r>
                  <a:rPr lang="en-US" sz="4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x</a:t>
                </a:r>
                <a:r>
                  <a:rPr lang="en-US" sz="40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- 2, E:</a:t>
                </a:r>
                <a:r>
                  <a:rPr lang="en-US" sz="4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-x</a:t>
                </a:r>
                <a:r>
                  <a:rPr lang="en-US" sz="40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1311275" lvl="1" indent="-56991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1311275" algn="l"/>
                    <a:tab pos="3036888" algn="l"/>
                    <a:tab pos="4175125" algn="l"/>
                    <a:tab pos="4745038" algn="l"/>
                    <a:tab pos="6745288" algn="l"/>
                  </a:tabLst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C:</a:t>
                </a:r>
                <a:r>
                  <a:rPr lang="en-US" sz="4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		</a:t>
                </a:r>
                <a:r>
                  <a:rPr lang="en-US" sz="4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D: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US" sz="4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- 2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8568952" cy="5592237"/>
              </a:xfrm>
              <a:prstGeom prst="rect">
                <a:avLst/>
              </a:prstGeom>
              <a:blipFill rotWithShape="0">
                <a:blip r:embed="rId4"/>
                <a:stretch>
                  <a:fillRect l="-2489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013014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 – Strengthen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36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indent="-569913">
              <a:spcAft>
                <a:spcPts val="300"/>
              </a:spcAft>
              <a:buClr>
                <a:srgbClr val="C00000"/>
              </a:buClr>
              <a:tabLst>
                <a:tab pos="1035050" algn="l"/>
                <a:tab pos="3036888" algn="l"/>
                <a:tab pos="4175125" algn="l"/>
                <a:tab pos="4745038" algn="l"/>
                <a:tab pos="6745288" algn="l"/>
              </a:tabLst>
            </a:pPr>
            <a:r>
              <a:rPr lang="en-US" sz="3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Real-Life graphs</a:t>
            </a:r>
          </a:p>
          <a:p>
            <a:pPr marL="569913" indent="-5699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035050" algn="l"/>
                <a:tab pos="3036888" algn="l"/>
                <a:tab pos="4175125" algn="l"/>
                <a:tab pos="4745038" algn="l"/>
                <a:tab pos="6745288" algn="l"/>
              </a:tabLst>
            </a:pPr>
            <a:r>
              <a:rPr lang="en-U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	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Quadratic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0,5)</a:t>
            </a:r>
            <a:b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	4.6m 		</a:t>
            </a:r>
            <a:r>
              <a:rPr lang="en-U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3.5m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and-3.5m</a:t>
            </a:r>
            <a:b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	Distance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in front of the goal posts 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	5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  <a:p>
            <a:pPr marL="569913" indent="-5699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035050" algn="l"/>
                <a:tab pos="3036888" algn="l"/>
                <a:tab pos="4175125" algn="l"/>
                <a:tab pos="4745038" algn="l"/>
                <a:tab pos="6745288" algn="l"/>
              </a:tabLst>
            </a:pPr>
            <a:r>
              <a:rPr lang="en-U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The water level in Vase 1 rises faster first,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	then slower. The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water in Vase 2 rises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	slower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first, then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faster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7113" lvl="1" indent="-45720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1035050" algn="l"/>
                <a:tab pos="3036888" algn="l"/>
                <a:tab pos="4175125" algn="l"/>
                <a:tab pos="4745038" algn="l"/>
                <a:tab pos="6745288" algn="l"/>
              </a:tabLst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Vase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1 - Graph B; Vase 2 - Graph A</a:t>
            </a:r>
          </a:p>
          <a:p>
            <a:pPr marL="569913" indent="-569913"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  <a:tabLst>
                <a:tab pos="1035050" algn="l"/>
                <a:tab pos="2795588" algn="l"/>
                <a:tab pos="4278313" algn="l"/>
                <a:tab pos="5951538" algn="l"/>
                <a:tab pos="6745288" algn="l"/>
              </a:tabLst>
            </a:pPr>
            <a:r>
              <a:rPr lang="en-U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3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£1.25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260	</a:t>
            </a:r>
            <a:r>
              <a:rPr lang="en-U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£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8.75	</a:t>
            </a:r>
            <a:r>
              <a:rPr lang="en-U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95 (or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96)</a:t>
            </a:r>
          </a:p>
          <a:p>
            <a:pPr marL="1027113" lvl="1" indent="-45720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1035050" algn="l"/>
                <a:tab pos="2795588" algn="l"/>
                <a:tab pos="4278313" algn="l"/>
                <a:tab pos="5951538" algn="l"/>
                <a:tab pos="6745288" algn="l"/>
              </a:tabLst>
            </a:pP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They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are in direct proportion</a:t>
            </a:r>
            <a:endParaRPr lang="en-US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16251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6.1 – Linear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7"/>
              <a:tabLst>
                <a:tab pos="1033463" algn="l"/>
                <a:tab pos="2514600" algn="l"/>
                <a:tab pos="4165600" algn="l"/>
                <a:tab pos="5080000" algn="l"/>
                <a:tab pos="6570663" algn="l"/>
              </a:tabLst>
            </a:pPr>
            <a:r>
              <a:rPr lang="es-E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	i.		b. i.</a:t>
            </a:r>
            <a:br>
              <a:rPr lang="es-E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1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			ii.</a:t>
            </a:r>
            <a:endParaRPr lang="en-US" sz="3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69981784"/>
                  </p:ext>
                </p:extLst>
              </p:nvPr>
            </p:nvGraphicFramePr>
            <p:xfrm>
              <a:off x="683568" y="1795282"/>
              <a:ext cx="2808312" cy="122389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864096"/>
                    <a:gridCol w="936104"/>
                    <a:gridCol w="1008112"/>
                  </a:tblGrid>
                  <a:tr h="50405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1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9CDE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sz="2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-3</a:t>
                          </a:r>
                          <a:endParaRPr lang="en-US" sz="2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68816">
                    <a:tc>
                      <a:txBody>
                        <a:bodyPr/>
                        <a:lstStyle/>
                        <a:p>
                          <a:r>
                            <a:rPr lang="en-US" sz="2800" b="1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</a:t>
                          </a:r>
                          <a:endParaRPr lang="en-US" sz="2800" b="1" i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9CDE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1" i="0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2800" b="1" i="0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𝟐</m:t>
                                  </m:r>
                                </m:den>
                              </m:f>
                            </m:oMath>
                          </a14:m>
                          <a:endParaRPr lang="en-US" sz="28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sz="2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69981784"/>
                  </p:ext>
                </p:extLst>
              </p:nvPr>
            </p:nvGraphicFramePr>
            <p:xfrm>
              <a:off x="683568" y="1795282"/>
              <a:ext cx="2808312" cy="122389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864096"/>
                    <a:gridCol w="936104"/>
                    <a:gridCol w="1008112"/>
                  </a:tblGrid>
                  <a:tr h="51816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1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</a:t>
                          </a:r>
                          <a:endParaRPr lang="en-US" sz="2800" b="1" i="1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9CDE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sz="2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-3</a:t>
                          </a:r>
                          <a:endParaRPr lang="en-US" sz="2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705739">
                    <a:tc>
                      <a:txBody>
                        <a:bodyPr/>
                        <a:lstStyle/>
                        <a:p>
                          <a:r>
                            <a:rPr lang="en-US" sz="2800" b="1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</a:t>
                          </a:r>
                          <a:endParaRPr lang="en-US" sz="2800" b="1" i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9CDE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92857" t="-82759" r="-108442" b="-94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sz="2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950039"/>
              </p:ext>
            </p:extLst>
          </p:nvPr>
        </p:nvGraphicFramePr>
        <p:xfrm>
          <a:off x="4499992" y="1817348"/>
          <a:ext cx="2808312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4096"/>
                <a:gridCol w="936104"/>
                <a:gridCol w="1008112"/>
              </a:tblGrid>
              <a:tr h="5040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816">
                <a:tc>
                  <a:txBody>
                    <a:bodyPr/>
                    <a:lstStyle/>
                    <a:p>
                      <a:r>
                        <a:rPr lang="en-US" sz="28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28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9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922" y="3645024"/>
            <a:ext cx="3783685" cy="29675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1296" y="2996952"/>
            <a:ext cx="3727168" cy="354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1595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 – Extend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196752"/>
                <a:ext cx="8568952" cy="5422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69913" indent="-56991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/>
                  <a:tabLst>
                    <a:tab pos="1035050" algn="l"/>
                    <a:tab pos="3036888" algn="l"/>
                    <a:tab pos="4175125" algn="l"/>
                    <a:tab pos="4745038" algn="l"/>
                    <a:tab pos="6745288" algn="l"/>
                  </a:tabLst>
                </a:pPr>
                <a:r>
                  <a:rPr lang="en-US" sz="2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	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and D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2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and C</a:t>
                </a:r>
              </a:p>
              <a:p>
                <a:pPr marL="569913" indent="-56991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/>
                  <a:tabLst>
                    <a:tab pos="1035050" algn="l"/>
                    <a:tab pos="3036888" algn="l"/>
                    <a:tab pos="4175125" algn="l"/>
                    <a:tab pos="4745038" algn="l"/>
                    <a:tab pos="6745288" algn="l"/>
                  </a:tabLst>
                </a:pPr>
                <a:r>
                  <a:rPr lang="en-US" sz="2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(3, 3.5) 	</a:t>
                </a:r>
                <a:r>
                  <a:rPr lang="en-US" sz="2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2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69913" indent="-56991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/>
                  <a:tabLst>
                    <a:tab pos="1035050" algn="l"/>
                    <a:tab pos="3036888" algn="l"/>
                    <a:tab pos="4175125" algn="l"/>
                    <a:tab pos="4745038" algn="l"/>
                    <a:tab pos="6745288" algn="l"/>
                  </a:tabLst>
                </a:pPr>
                <a:r>
                  <a:rPr lang="en-US" sz="2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(11,13)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2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2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69913" indent="-56991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/>
                  <a:tabLst>
                    <a:tab pos="1035050" algn="l"/>
                    <a:tab pos="3036888" algn="l"/>
                    <a:tab pos="4175125" algn="l"/>
                    <a:tab pos="4745038" algn="l"/>
                    <a:tab pos="6745288" algn="l"/>
                  </a:tabLst>
                </a:pP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Number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of seeds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-17 x seed size + 49</a:t>
                </a:r>
              </a:p>
              <a:p>
                <a:pPr marL="569913" indent="-56991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/>
                  <a:tabLst>
                    <a:tab pos="1035050" algn="l"/>
                    <a:tab pos="3036888" algn="l"/>
                    <a:tab pos="4175125" algn="l"/>
                    <a:tab pos="4745038" algn="l"/>
                    <a:tab pos="6745288" algn="l"/>
                  </a:tabLst>
                </a:pPr>
                <a:r>
                  <a:rPr lang="en-US" sz="2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:r>
                  <a:rPr lang="en-US" sz="2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5</a:t>
                </a:r>
                <a:r>
                  <a:rPr lang="en-US" sz="2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br>
                  <a:rPr lang="en-US" sz="2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endParaRPr lang="en-US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084263" lvl="1" indent="-514350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lphaLcPeriod" startAt="3"/>
                  <a:tabLst>
                    <a:tab pos="1035050" algn="l"/>
                    <a:tab pos="3036888" algn="l"/>
                    <a:tab pos="4175125" algn="l"/>
                    <a:tab pos="4745038" algn="l"/>
                    <a:tab pos="6745288" algn="l"/>
                  </a:tabLst>
                </a:pP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2.5</a:t>
                </a:r>
              </a:p>
              <a:p>
                <a:pPr marL="1084263" lvl="1" indent="-514350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lphaLcPeriod" startAt="5"/>
                  <a:tabLst>
                    <a:tab pos="1035050" algn="l"/>
                    <a:tab pos="3036888" algn="l"/>
                    <a:tab pos="4175125" algn="l"/>
                    <a:tab pos="4745038" algn="l"/>
                    <a:tab pos="6745288" algn="l"/>
                  </a:tabLst>
                </a:pP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240 aubergines.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8568952" cy="5422767"/>
              </a:xfrm>
              <a:prstGeom prst="rect">
                <a:avLst/>
              </a:prstGeom>
              <a:blipFill rotWithShape="0">
                <a:blip r:embed="rId4"/>
                <a:stretch>
                  <a:fillRect l="-1280" t="-1124" b="-2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3504072"/>
            <a:ext cx="4176464" cy="302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5365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 – Extend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4824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750" indent="-7937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6"/>
              <a:tabLst>
                <a:tab pos="1535113" algn="l"/>
                <a:tab pos="3260725" algn="l"/>
                <a:tab pos="5659438" algn="l"/>
                <a:tab pos="6745288" algn="l"/>
              </a:tabLst>
            </a:pPr>
            <a:r>
              <a:rPr lang="en-US" sz="6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	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C	</a:t>
            </a:r>
            <a:r>
              <a:rPr lang="en-US" sz="6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A	</a:t>
            </a:r>
            <a:r>
              <a:rPr lang="en-US" sz="6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3750" indent="-7937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6"/>
              <a:tabLst>
                <a:tab pos="1535113" algn="l"/>
                <a:tab pos="2570163" algn="l"/>
                <a:tab pos="4745038" algn="l"/>
                <a:tab pos="6745288" algn="l"/>
              </a:tabLst>
            </a:pPr>
            <a:r>
              <a:rPr lang="es-ES" sz="6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s-E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  <a:r>
              <a:rPr lang="es-ES" sz="6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s-E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– 3</a:t>
            </a:r>
            <a:r>
              <a:rPr lang="es-ES" sz="6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s-E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– 2</a:t>
            </a:r>
            <a:r>
              <a:rPr lang="es-ES" sz="6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s-E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– 1 + 1 </a:t>
            </a:r>
            <a:br>
              <a:rPr lang="es-ES" sz="6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   = </a:t>
            </a:r>
            <a:r>
              <a:rPr lang="es-ES" sz="6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6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s-E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- 5</a:t>
            </a:r>
            <a:r>
              <a:rPr lang="es-ES" sz="6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6000" dirty="0">
                <a:latin typeface="Arial" panose="020B0604020202020204" pitchFamily="34" charset="0"/>
                <a:cs typeface="Arial" panose="020B0604020202020204" pitchFamily="34" charset="0"/>
              </a:rPr>
              <a:t>= 0 </a:t>
            </a:r>
            <a:endParaRPr lang="es-ES" sz="6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35113" lvl="1" indent="-741363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1535113" algn="l"/>
                <a:tab pos="3036888" algn="l"/>
                <a:tab pos="4175125" algn="l"/>
                <a:tab pos="4745038" algn="l"/>
                <a:tab pos="6745288" algn="l"/>
              </a:tabLst>
            </a:pPr>
            <a:r>
              <a:rPr lang="es-ES" sz="6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E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60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s-E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sz="6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s-E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6000" dirty="0">
                <a:latin typeface="Arial" panose="020B0604020202020204" pitchFamily="34" charset="0"/>
                <a:cs typeface="Arial" panose="020B0604020202020204" pitchFamily="34" charset="0"/>
              </a:rPr>
              <a:t>- 1 </a:t>
            </a:r>
          </a:p>
          <a:p>
            <a:pPr marL="1535113" lvl="1" indent="-741363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1535113" algn="l"/>
                <a:tab pos="3036888" algn="l"/>
                <a:tab pos="4175125" algn="l"/>
                <a:tab pos="4745038" algn="l"/>
                <a:tab pos="6745288" algn="l"/>
              </a:tabLst>
            </a:pPr>
            <a:r>
              <a:rPr lang="es-ES" sz="6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s-E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= 0, 5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44398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 – Extend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43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indent="-5699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8"/>
              <a:tabLst>
                <a:tab pos="1208088" algn="l"/>
                <a:tab pos="3260725" algn="l"/>
                <a:tab pos="5659438" algn="l"/>
                <a:tab pos="6745288" algn="l"/>
              </a:tabLst>
            </a:pP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	</a:t>
            </a:r>
            <a:b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7113" lvl="1" indent="-45720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1208088" algn="l"/>
                <a:tab pos="3260725" algn="l"/>
                <a:tab pos="5659438" algn="l"/>
                <a:tab pos="6745288" algn="l"/>
              </a:tabLst>
            </a:pP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027113" lvl="1" indent="-45720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1208088" algn="l"/>
                <a:tab pos="3260725" algn="l"/>
                <a:tab pos="5659438" algn="l"/>
                <a:tab pos="6745288" algn="l"/>
              </a:tabLst>
            </a:pP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7113" lvl="1" indent="-45720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1208088" algn="l"/>
                <a:tab pos="3260725" algn="l"/>
                <a:tab pos="5659438" algn="l"/>
                <a:tab pos="6745288" algn="l"/>
              </a:tabLst>
            </a:pPr>
            <a:endParaRPr lang="en-US" sz="3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7113" lvl="1" indent="-45720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1208088" algn="l"/>
                <a:tab pos="3260725" algn="l"/>
                <a:tab pos="5659438" algn="l"/>
                <a:tab pos="6745288" algn="l"/>
              </a:tabLst>
            </a:pP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7113" lvl="1" indent="-45720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1208088" algn="l"/>
                <a:tab pos="3260725" algn="l"/>
                <a:tab pos="5659438" algn="l"/>
                <a:tab pos="6745288" algn="l"/>
              </a:tabLst>
            </a:pP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7113" lvl="1" indent="-45720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1208088" algn="l"/>
                <a:tab pos="3260725" algn="l"/>
                <a:tab pos="5659438" algn="l"/>
                <a:tab pos="6745288" algn="l"/>
              </a:tabLst>
            </a:pP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= 0 </a:t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= 1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546788"/>
              </p:ext>
            </p:extLst>
          </p:nvPr>
        </p:nvGraphicFramePr>
        <p:xfrm>
          <a:off x="760775" y="1772816"/>
          <a:ext cx="8059697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9726"/>
                <a:gridCol w="773505"/>
                <a:gridCol w="598805"/>
                <a:gridCol w="598805"/>
                <a:gridCol w="895668"/>
                <a:gridCol w="895668"/>
                <a:gridCol w="773504"/>
                <a:gridCol w="773504"/>
                <a:gridCol w="773504"/>
                <a:gridCol w="773504"/>
                <a:gridCol w="773504"/>
              </a:tblGrid>
              <a:tr h="5032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-3</a:t>
                      </a:r>
                      <a:endParaRPr kumimoji="0"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-2</a:t>
                      </a:r>
                      <a:endParaRPr kumimoji="0"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-1</a:t>
                      </a:r>
                      <a:endParaRPr kumimoji="0"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-0.5</a:t>
                      </a:r>
                      <a:endParaRPr kumimoji="0"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-0.1</a:t>
                      </a:r>
                      <a:endParaRPr kumimoji="0"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0.1</a:t>
                      </a:r>
                      <a:endParaRPr kumimoji="0"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</a:t>
                      </a:r>
                      <a:endParaRPr kumimoji="0"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kumimoji="0"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kumimoji="0"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kumimoji="0" lang="en-US" sz="2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818"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2800" b="1" i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1.7</a:t>
                      </a:r>
                      <a:endParaRPr kumimoji="0" lang="en-US" sz="28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9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kumimoji="0" lang="en-US" sz="28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9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kumimoji="0" lang="en-US" sz="28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kumimoji="0" lang="en-US" sz="28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</a:t>
                      </a:r>
                      <a:endParaRPr kumimoji="0" lang="en-US" sz="28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-19</a:t>
                      </a:r>
                      <a:endParaRPr kumimoji="0" lang="en-US" sz="28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-3</a:t>
                      </a:r>
                      <a:endParaRPr kumimoji="0" lang="en-US" sz="28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-1</a:t>
                      </a:r>
                      <a:endParaRPr kumimoji="0" lang="en-US" sz="28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kumimoji="0" lang="en-US" sz="28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0.3</a:t>
                      </a:r>
                      <a:endParaRPr kumimoji="0" lang="en-US" sz="28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7016" y="2895910"/>
            <a:ext cx="3780196" cy="370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7324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 – Extend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196752"/>
                <a:ext cx="8568952" cy="56888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1363" indent="-74136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9"/>
                  <a:tabLst>
                    <a:tab pos="1311275" algn="l"/>
                    <a:tab pos="3260725" algn="l"/>
                    <a:tab pos="5659438" algn="l"/>
                    <a:tab pos="6745288" algn="l"/>
                  </a:tabLst>
                </a:pPr>
                <a:r>
                  <a:rPr lang="en-US" sz="35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	</a:t>
                </a:r>
                <a:r>
                  <a:rPr lang="en-US" sz="3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graph 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plotted with points at (0</a:t>
                </a:r>
                <a:r>
                  <a:rPr lang="en-US" sz="3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0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), </a:t>
                </a:r>
                <a:r>
                  <a:rPr lang="en-US" sz="3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(1, 0.6), 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(2</a:t>
                </a:r>
                <a:r>
                  <a:rPr lang="en-US" sz="3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2.4), (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2, 2.4</a:t>
                </a:r>
                <a:r>
                  <a:rPr lang="en-US" sz="3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), 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(3</a:t>
                </a:r>
                <a:r>
                  <a:rPr lang="en-US" sz="3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5.4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), </a:t>
                </a:r>
                <a:r>
                  <a:rPr lang="en-US" sz="3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(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4, 9.6), (5</a:t>
                </a:r>
                <a:r>
                  <a:rPr lang="en-US" sz="3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15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), (6</a:t>
                </a:r>
                <a:r>
                  <a:rPr lang="en-US" sz="3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21.6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), (7, 29.4), </a:t>
                </a:r>
                <a:r>
                  <a:rPr lang="en-US" sz="3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(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r>
                  <a:rPr lang="en-US" sz="3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38.4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), (9, 48.6), (10</a:t>
                </a:r>
                <a:r>
                  <a:rPr lang="en-US" sz="3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60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endParaRPr lang="en-US" sz="35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319213" lvl="1" indent="-577850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1311275" algn="l"/>
                    <a:tab pos="3260725" algn="l"/>
                    <a:tab pos="5659438" algn="l"/>
                    <a:tab pos="6745288" algn="l"/>
                  </a:tabLst>
                </a:pPr>
                <a:r>
                  <a:rPr lang="en-US" sz="3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12.2 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m </a:t>
                </a:r>
                <a:r>
                  <a:rPr lang="en-US" sz="3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35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:r>
                  <a:rPr lang="en-US" sz="3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8.2 seconds</a:t>
                </a:r>
              </a:p>
              <a:p>
                <a:pPr marL="793750" indent="-793750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9"/>
                  <a:tabLst>
                    <a:tab pos="1311275" algn="l"/>
                    <a:tab pos="3260725" algn="l"/>
                    <a:tab pos="5659438" algn="l"/>
                    <a:tab pos="6745288" algn="l"/>
                  </a:tabLst>
                </a:pPr>
                <a:r>
                  <a:rPr lang="en-US" sz="35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3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	3</a:t>
                </a:r>
                <a:r>
                  <a:rPr lang="en-US" sz="35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+ 5</a:t>
                </a:r>
                <a:r>
                  <a:rPr lang="en-US" sz="35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3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3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 where c </a:t>
                </a:r>
                <a:r>
                  <a:rPr lang="en-US" sz="3500" dirty="0">
                    <a:solidFill>
                      <a:srgbClr val="222222"/>
                    </a:solidFill>
                    <a:latin typeface="arial" panose="020B0604020202020204" pitchFamily="34" charset="0"/>
                  </a:rPr>
                  <a:t>≠ </a:t>
                </a:r>
                <a:r>
                  <a:rPr lang="en-US" sz="3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10 (</a:t>
                </a:r>
                <a:r>
                  <a:rPr lang="en-US" sz="3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or </a:t>
                </a:r>
                <a:br>
                  <a:rPr lang="en-US" sz="3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y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5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5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5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en-US" sz="3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 where c </a:t>
                </a:r>
                <a:r>
                  <a:rPr lang="en-US" sz="3500" dirty="0">
                    <a:solidFill>
                      <a:srgbClr val="222222"/>
                    </a:solidFill>
                    <a:latin typeface="arial" panose="020B0604020202020204" pitchFamily="34" charset="0"/>
                  </a:rPr>
                  <a:t>≠</a:t>
                </a:r>
                <a:r>
                  <a:rPr lang="en-US" sz="35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- 2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endParaRPr lang="en-US" sz="35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250950" lvl="1" indent="-509588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1311275" algn="l"/>
                    <a:tab pos="3260725" algn="l"/>
                    <a:tab pos="5659438" algn="l"/>
                    <a:tab pos="6745288" algn="l"/>
                  </a:tabLst>
                </a:pPr>
                <a:r>
                  <a:rPr lang="en-US" sz="3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35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3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– 4</a:t>
                </a:r>
                <a:r>
                  <a:rPr lang="en-US" sz="35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= 2 (or y = </a:t>
                </a:r>
                <a:r>
                  <a:rPr lang="en-US" sz="3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35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3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1)</a:t>
                </a:r>
              </a:p>
              <a:p>
                <a:pPr marL="1250950" lvl="1" indent="-509588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1311275" algn="l"/>
                    <a:tab pos="3260725" algn="l"/>
                    <a:tab pos="5659438" algn="l"/>
                    <a:tab pos="6745288" algn="l"/>
                  </a:tabLst>
                </a:pPr>
                <a:r>
                  <a:rPr lang="en-US" sz="3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 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5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5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5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+ 2.5 (</a:t>
                </a:r>
                <a:r>
                  <a:rPr lang="en-US" sz="3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or 4</a:t>
                </a:r>
                <a:r>
                  <a:rPr lang="en-US" sz="35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3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3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35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+</a:t>
                </a:r>
                <a:r>
                  <a:rPr lang="en-US" sz="3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10)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8568952" cy="5688865"/>
              </a:xfrm>
              <a:prstGeom prst="rect">
                <a:avLst/>
              </a:prstGeom>
              <a:blipFill rotWithShape="0">
                <a:blip r:embed="rId4"/>
                <a:stretch>
                  <a:fillRect l="-1849" t="-1713" r="-1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666097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 – Extend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086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2013" indent="-8620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1"/>
              <a:tabLst>
                <a:tab pos="1484313" algn="l"/>
                <a:tab pos="3087688" algn="l"/>
                <a:tab pos="4451350" algn="l"/>
                <a:tab pos="6745288" algn="l"/>
              </a:tabLst>
            </a:pPr>
            <a:r>
              <a:rPr lang="en-US" sz="3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	</a:t>
            </a:r>
            <a:r>
              <a:rPr lang="en-US" sz="3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= -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  <a:r>
              <a:rPr lang="en-US" sz="3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- 2 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(-2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, -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1) 	</a:t>
            </a:r>
            <a:r>
              <a:rPr lang="en-US" sz="3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5.8</a:t>
            </a:r>
          </a:p>
          <a:p>
            <a:pPr marL="862013" indent="-8620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1"/>
              <a:tabLst>
                <a:tab pos="1311275" algn="l"/>
                <a:tab pos="3087688" algn="l"/>
                <a:tab pos="4451350" algn="l"/>
                <a:tab pos="6745288" algn="l"/>
              </a:tabLst>
            </a:pPr>
            <a:r>
              <a:rPr lang="en-US" sz="3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= 7; D = (4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, 7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); point (4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, 7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) satisfies the equation y = 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9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- 1</a:t>
            </a:r>
          </a:p>
          <a:p>
            <a:pPr marL="862013" indent="-8620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1"/>
              <a:tabLst>
                <a:tab pos="1311275" algn="l"/>
                <a:tab pos="3087688" algn="l"/>
                <a:tab pos="4451350" algn="l"/>
                <a:tab pos="6745288" algn="l"/>
              </a:tabLst>
            </a:pP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PD 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= 7.5</a:t>
            </a:r>
          </a:p>
          <a:p>
            <a:pPr marL="862013" indent="-8620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1"/>
              <a:tabLst>
                <a:tab pos="1311275" algn="l"/>
                <a:tab pos="3087688" algn="l"/>
                <a:tab pos="4451350" algn="l"/>
                <a:tab pos="6745288" algn="l"/>
              </a:tabLst>
            </a:pPr>
            <a:r>
              <a:rPr lang="en-US" sz="3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9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	    </a:t>
            </a:r>
            <a:r>
              <a:rPr lang="en-US" sz="3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</a:p>
          <a:p>
            <a:pPr marL="1484313" lvl="1" indent="-622300">
              <a:spcAft>
                <a:spcPts val="300"/>
              </a:spcAft>
              <a:buClr>
                <a:srgbClr val="C00000"/>
              </a:buClr>
              <a:buFont typeface="+mj-lt"/>
              <a:buAutoNum type="alphaLcPeriod" startAt="2"/>
              <a:tabLst>
                <a:tab pos="3087688" algn="l"/>
                <a:tab pos="4451350" algn="l"/>
                <a:tab pos="6745288" algn="l"/>
              </a:tabLst>
            </a:pP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en-US" sz="3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= 0, B: no line symmetry, 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C:</a:t>
            </a:r>
            <a:r>
              <a:rPr lang="en-US" sz="39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= 0, D: y = </a:t>
            </a:r>
            <a:r>
              <a:rPr lang="en-US" sz="39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3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2013" indent="-862013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11"/>
              <a:tabLst>
                <a:tab pos="1311275" algn="l"/>
                <a:tab pos="3087688" algn="l"/>
                <a:tab pos="4968875" algn="l"/>
                <a:tab pos="6745288" algn="l"/>
              </a:tabLst>
            </a:pPr>
            <a:r>
              <a:rPr lang="en-US" sz="3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B 	</a:t>
            </a:r>
            <a:r>
              <a:rPr lang="en-US" sz="3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C 	</a:t>
            </a:r>
            <a:r>
              <a:rPr lang="en-US" sz="39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3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49986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 – Unit Test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650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1792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Clr>
                <a:srgbClr val="C00000"/>
              </a:buClr>
              <a:tabLst>
                <a:tab pos="1484313" algn="l"/>
                <a:tab pos="3087688" algn="l"/>
                <a:tab pos="4451350" algn="l"/>
                <a:tab pos="6745288" algn="l"/>
              </a:tabLst>
            </a:pPr>
            <a:r>
              <a:rPr lang="en-US" sz="5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</a:t>
            </a:r>
            <a:r>
              <a:rPr lang="en-US" sz="5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answers</a:t>
            </a:r>
          </a:p>
          <a:p>
            <a:pPr>
              <a:spcAft>
                <a:spcPts val="300"/>
              </a:spcAft>
              <a:buClr>
                <a:srgbClr val="C00000"/>
              </a:buClr>
              <a:tabLst>
                <a:tab pos="1484313" algn="l"/>
                <a:tab pos="3087688" algn="l"/>
                <a:tab pos="4451350" algn="l"/>
                <a:tab pos="6745288" algn="l"/>
              </a:tabLst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Students' own answers</a:t>
            </a:r>
          </a:p>
        </p:txBody>
      </p:sp>
    </p:spTree>
    <p:extLst>
      <p:ext uri="{BB962C8B-B14F-4D97-AF65-F5344CB8AC3E}">
        <p14:creationId xmlns:p14="http://schemas.microsoft.com/office/powerpoint/2010/main" val="13840259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6.1 – Linear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689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7"/>
              <a:tabLst>
                <a:tab pos="1033463" algn="l"/>
                <a:tab pos="2514600" algn="l"/>
                <a:tab pos="3319463" algn="l"/>
                <a:tab pos="5080000" algn="l"/>
                <a:tab pos="6570663" algn="l"/>
              </a:tabLst>
            </a:pPr>
            <a:r>
              <a:rPr lang="es-ES" sz="3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	i.		ii.</a:t>
            </a:r>
            <a:endParaRPr lang="en-US" sz="3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590929"/>
              </p:ext>
            </p:extLst>
          </p:nvPr>
        </p:nvGraphicFramePr>
        <p:xfrm>
          <a:off x="683568" y="1894766"/>
          <a:ext cx="259228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4096"/>
                <a:gridCol w="864096"/>
                <a:gridCol w="864096"/>
              </a:tblGrid>
              <a:tr h="5040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816">
                <a:tc>
                  <a:txBody>
                    <a:bodyPr/>
                    <a:lstStyle/>
                    <a:p>
                      <a:r>
                        <a:rPr lang="en-US" sz="28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28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9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7904" y="1772816"/>
            <a:ext cx="4864990" cy="477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0950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6.1 – Linear Graphs</a:t>
            </a:r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94530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644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196752"/>
                <a:ext cx="8568952" cy="52241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5338" indent="-795338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8"/>
                  <a:tabLst>
                    <a:tab pos="1371600" algn="l"/>
                    <a:tab pos="2514600" algn="l"/>
                    <a:tab pos="3319463" algn="l"/>
                    <a:tab pos="5080000" algn="l"/>
                    <a:tab pos="6570663" algn="l"/>
                  </a:tabLst>
                </a:pPr>
                <a:r>
                  <a:rPr lang="es-E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	</a:t>
                </a:r>
                <a:r>
                  <a:rPr lang="es-ES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36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6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a:rPr lang="en-US" sz="3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s-ES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4 – </a:t>
                </a:r>
                <a:r>
                  <a:rPr lang="es-ES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s-ES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s-E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7 - </a:t>
                </a:r>
                <a:r>
                  <a:rPr lang="es-ES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  <a:p>
                <a:pPr marL="1371600" lvl="1" indent="-57626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1084263" algn="l"/>
                    <a:tab pos="2514600" algn="l"/>
                    <a:tab pos="3319463" algn="l"/>
                    <a:tab pos="5080000" algn="l"/>
                    <a:tab pos="6570663" algn="l"/>
                  </a:tabLst>
                </a:pP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Gradient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y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-intercept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0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b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gradient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-1, </a:t>
                </a:r>
                <a:r>
                  <a:rPr lang="en-US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-intercept 4; </a:t>
                </a:r>
                <a:b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gradient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-1, </a:t>
                </a:r>
                <a:r>
                  <a:rPr lang="en-US" sz="3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-intercept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7 </a:t>
                </a:r>
              </a:p>
              <a:p>
                <a:pPr marL="1371600" lvl="1" indent="-576263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1084263" algn="l"/>
                    <a:tab pos="2514600" algn="l"/>
                    <a:tab pos="3319463" algn="l"/>
                    <a:tab pos="5080000" algn="l"/>
                    <a:tab pos="6570663" algn="l"/>
                  </a:tabLst>
                </a:pP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Students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' own check 9 Line c is steepest.</a:t>
                </a:r>
              </a:p>
              <a:p>
                <a:pPr marL="795338" indent="-795338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8"/>
                  <a:tabLst>
                    <a:tab pos="1084263" algn="l"/>
                    <a:tab pos="2514600" algn="l"/>
                    <a:tab pos="3319463" algn="l"/>
                    <a:tab pos="5080000" algn="l"/>
                    <a:tab pos="6570663" algn="l"/>
                  </a:tabLst>
                </a:pP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Line c is steepest</a:t>
                </a:r>
              </a:p>
              <a:p>
                <a:pPr marL="795338" indent="-795338">
                  <a:spcAft>
                    <a:spcPts val="300"/>
                  </a:spcAft>
                  <a:buClr>
                    <a:srgbClr val="C00000"/>
                  </a:buClr>
                  <a:buFont typeface="+mj-lt"/>
                  <a:buAutoNum type="arabicPeriod" startAt="8"/>
                  <a:tabLst>
                    <a:tab pos="1084263" algn="l"/>
                    <a:tab pos="2514600" algn="l"/>
                    <a:tab pos="3319463" algn="l"/>
                    <a:tab pos="5080000" algn="l"/>
                    <a:tab pos="6570663" algn="l"/>
                  </a:tabLst>
                </a:pP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 and E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8568952" cy="5224122"/>
              </a:xfrm>
              <a:prstGeom prst="rect">
                <a:avLst/>
              </a:prstGeom>
              <a:blipFill rotWithShape="0">
                <a:blip r:embed="rId4"/>
                <a:stretch>
                  <a:fillRect l="-1920" b="-35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070004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2&quot; unique_id=&quot;10045&quot;&gt;&lt;object type=&quot;3&quot; unique_id=&quot;10046&quot;&gt;&lt;property id=&quot;20148&quot; value=&quot;5&quot;/&gt;&lt;property id=&quot;20300&quot; value=&quot;Slide 1 - &amp;quot;Welcome&amp;quot;&quot;/&gt;&lt;property id=&quot;20307&quot; value=&quot;256&quot;/&gt;&lt;/object&gt;&lt;object type=&quot;3&quot; unique_id=&quot;10047&quot;&gt;&lt;property id=&quot;20148&quot; value=&quot;5&quot;/&gt;&lt;property id=&quot;20300&quot; value=&quot;Slide 2 - &amp;quot;Assignment Scenario&amp;quot;&quot;/&gt;&lt;property id=&quot;20307&quot; value=&quot;258&quot;/&gt;&lt;/object&gt;&lt;object type=&quot;3&quot; unique_id=&quot;10048&quot;&gt;&lt;property id=&quot;20148&quot; value=&quot;5&quot;/&gt;&lt;property id=&quot;20300&quot; value=&quot;Slide 3 - &amp;quot;Excel Sales Scenario&amp;quot;&quot;/&gt;&lt;property id=&quot;20307&quot; value=&quot;286&quot;/&gt;&lt;/object&gt;&lt;object type=&quot;3&quot; unique_id=&quot;10049&quot;&gt;&lt;property id=&quot;20148&quot; value=&quot;5&quot;/&gt;&lt;property id=&quot;20300&quot; value=&quot;Slide 4 - &amp;quot;Task 1 – Excel Sales Spreadsheet&amp;quot;&quot;/&gt;&lt;property id=&quot;20307&quot; value=&quot;287&quot;/&gt;&lt;/object&gt;&lt;object type=&quot;3&quot; unique_id=&quot;10050&quot;&gt;&lt;property id=&quot;20148&quot; value=&quot;5&quot;/&gt;&lt;property id=&quot;20300&quot; value=&quot;Slide 5 - &amp;quot;Task 2 – Excel Sales Spreadsheet&amp;quot;&quot;/&gt;&lt;property id=&quot;20307&quot; value=&quot;288&quot;/&gt;&lt;/object&gt;&lt;object type=&quot;3&quot; unique_id=&quot;10051&quot;&gt;&lt;property id=&quot;20148&quot; value=&quot;5&quot;/&gt;&lt;property id=&quot;20300&quot; value=&quot;Slide 6 - &amp;quot;Task 3 – Excel Sales Spreadsheet&amp;quot;&quot;/&gt;&lt;property id=&quot;20307&quot; value=&quot;289&quot;/&gt;&lt;/object&gt;&lt;object type=&quot;3&quot; unique_id=&quot;10052&quot;&gt;&lt;property id=&quot;20148&quot; value=&quot;5&quot;/&gt;&lt;property id=&quot;20300&quot; value=&quot;Slide 7 - &amp;quot;Task 4 – Excel Sales Spreadsheet&amp;quot;&quot;/&gt;&lt;property id=&quot;20307&quot; value=&quot;290&quot;/&gt;&lt;/object&gt;&lt;object type=&quot;3&quot; unique_id=&quot;10053&quot;&gt;&lt;property id=&quot;20148&quot; value=&quot;5&quot;/&gt;&lt;property id=&quot;20300&quot; value=&quot;Slide 8 - &amp;quot;Task 5 – Excel Sales Spreadsheet&amp;quot;&quot;/&gt;&lt;property id=&quot;20307&quot; value=&quot;291&quot;/&gt;&lt;/object&gt;&lt;object type=&quot;3&quot; unique_id=&quot;10054&quot;&gt;&lt;property id=&quot;20148&quot; value=&quot;5&quot;/&gt;&lt;property id=&quot;20300&quot; value=&quot;Slide 9 - &amp;quot;Task 6 – Excel Sales Spreadsheet&amp;quot;&quot;/&gt;&lt;property id=&quot;20307&quot; value=&quot;292&quot;/&gt;&lt;/object&gt;&lt;object type=&quot;3&quot; unique_id=&quot;10055&quot;&gt;&lt;property id=&quot;20148&quot; value=&quot;5&quot;/&gt;&lt;property id=&quot;20300&quot; value=&quot;Slide 10 - &amp;quot;Task 7 – Excel Sales Spreadsheet&amp;quot;&quot;/&gt;&lt;property id=&quot;20307&quot; value=&quot;294&quot;/&gt;&lt;/object&gt;&lt;object type=&quot;3&quot; unique_id=&quot;10056&quot;&gt;&lt;property id=&quot;20148&quot; value=&quot;5&quot;/&gt;&lt;property id=&quot;20300&quot; value=&quot;Slide 11 - &amp;quot;Task 8 – Excel Sales Spreadsheet&amp;quot;&quot;/&gt;&lt;property id=&quot;20307&quot; value=&quot;295&quot;/&gt;&lt;/object&gt;&lt;object type=&quot;3&quot; unique_id=&quot;10057&quot;&gt;&lt;property id=&quot;20148&quot; value=&quot;5&quot;/&gt;&lt;property id=&quot;20300&quot; value=&quot;Slide 12 - &amp;quot;Excel Tutorials – Click to View&amp;quot;&quot;/&gt;&lt;property id=&quot;20307&quot; value=&quot;332&quot;/&gt;&lt;/object&gt;&lt;object type=&quot;3&quot; unique_id=&quot;10058&quot;&gt;&lt;property id=&quot;20148&quot; value=&quot;5&quot;/&gt;&lt;property id=&quot;20300&quot; value=&quot;Slide 13 - &amp;quot;Excel Sales – Assessment (St/Ex/Ad)&amp;quot;&quot;/&gt;&lt;property id=&quot;20307&quot; value=&quot;297&quot;/&gt;&lt;/object&gt;&lt;object type=&quot;3&quot; unique_id=&quot;10059&quot;&gt;&lt;property id=&quot;20148&quot; value=&quot;5&quot;/&gt;&lt;property id=&quot;20300&quot; value=&quot;Slide 14 - &amp;quot;Excel Bookings Scenario&amp;quot;&quot;/&gt;&lt;property id=&quot;20307&quot; value=&quot;299&quot;/&gt;&lt;/object&gt;&lt;object type=&quot;3&quot; unique_id=&quot;10060&quot;&gt;&lt;property id=&quot;20148&quot; value=&quot;5&quot;/&gt;&lt;property id=&quot;20300&quot; value=&quot;Slide 15 - &amp;quot;Task 1 – Excel Bookings Spreadsheet&amp;quot;&quot;/&gt;&lt;property id=&quot;20307&quot; value=&quot;300&quot;/&gt;&lt;/object&gt;&lt;object type=&quot;3&quot; unique_id=&quot;10061&quot;&gt;&lt;property id=&quot;20148&quot; value=&quot;5&quot;/&gt;&lt;property id=&quot;20300&quot; value=&quot;Slide 16 - &amp;quot;Task 2 – Excel Bookings Spreadsheet&amp;quot;&quot;/&gt;&lt;property id=&quot;20307&quot; value=&quot;301&quot;/&gt;&lt;/object&gt;&lt;object type=&quot;3&quot; unique_id=&quot;10062&quot;&gt;&lt;property id=&quot;20148&quot; value=&quot;5&quot;/&gt;&lt;property id=&quot;20300&quot; value=&quot;Slide 17 - &amp;quot;Task 3 – Excel Bookings Spreadsheet&amp;quot;&quot;/&gt;&lt;property id=&quot;20307&quot; value=&quot;302&quot;/&gt;&lt;/object&gt;&lt;object type=&quot;3&quot; unique_id=&quot;10063&quot;&gt;&lt;property id=&quot;20148&quot; value=&quot;5&quot;/&gt;&lt;property id=&quot;20300&quot; value=&quot;Slide 18 - &amp;quot;Task 4 – Excel Bookings Spreadsheet&amp;quot;&quot;/&gt;&lt;property id=&quot;20307&quot; value=&quot;309&quot;/&gt;&lt;/object&gt;&lt;object type=&quot;3&quot; unique_id=&quot;10064&quot;&gt;&lt;property id=&quot;20148&quot; value=&quot;5&quot;/&gt;&lt;property id=&quot;20300&quot; value=&quot;Slide 19 - &amp;quot;Task 5 – Excel Bookings Spreadsheet&amp;quot;&quot;/&gt;&lt;property id=&quot;20307&quot; value=&quot;304&quot;/&gt;&lt;/object&gt;&lt;object type=&quot;3&quot; unique_id=&quot;10065&quot;&gt;&lt;property id=&quot;20148&quot; value=&quot;5&quot;/&gt;&lt;property id=&quot;20300&quot; value=&quot;Slide 20 - &amp;quot;Task 6 – Excel Bookings Spreadsheet&amp;quot;&quot;/&gt;&lt;property id=&quot;20307&quot; value=&quot;305&quot;/&gt;&lt;/object&gt;&lt;object type=&quot;3&quot; unique_id=&quot;10066&quot;&gt;&lt;property id=&quot;20148&quot; value=&quot;5&quot;/&gt;&lt;property id=&quot;20300&quot; value=&quot;Slide 21 - &amp;quot;Task 7 – Excel Bookings Spreadsheet&amp;quot;&quot;/&gt;&lt;property id=&quot;20307&quot; value=&quot;306&quot;/&gt;&lt;/object&gt;&lt;object type=&quot;3&quot; unique_id=&quot;10067&quot;&gt;&lt;property id=&quot;20148&quot; value=&quot;5&quot;/&gt;&lt;property id=&quot;20300&quot; value=&quot;Slide 22 - &amp;quot;Task 8 – Excel Bookings Spreadsheet&amp;quot;&quot;/&gt;&lt;property id=&quot;20307&quot; value=&quot;307&quot;/&gt;&lt;/object&gt;&lt;object type=&quot;3&quot; unique_id=&quot;10068&quot;&gt;&lt;property id=&quot;20148&quot; value=&quot;5&quot;/&gt;&lt;property id=&quot;20300&quot; value=&quot;Slide 23 - &amp;quot;Excel Tutorials – Click to View&amp;quot;&quot;/&gt;&lt;property id=&quot;20307&quot; value=&quot;334&quot;/&gt;&lt;/object&gt;&lt;object type=&quot;3&quot; unique_id=&quot;10069&quot;&gt;&lt;property id=&quot;20148&quot; value=&quot;5&quot;/&gt;&lt;property id=&quot;20300&quot; value=&quot;Slide 24 - &amp;quot;Excel Bookings – Assessment (St/Ex/Ad)&amp;quot;&quot;/&gt;&lt;property id=&quot;20307&quot; value=&quot;308&quot;/&gt;&lt;/object&gt;&lt;object type=&quot;3&quot; unique_id=&quot;10070&quot;&gt;&lt;property id=&quot;20148&quot; value=&quot;5&quot;/&gt;&lt;property id=&quot;20300&quot; value=&quot;Slide 25 - &amp;quot;Graphics Scenario&amp;quot;&quot;/&gt;&lt;property id=&quot;20307&quot; value=&quot;310&quot;/&gt;&lt;/object&gt;&lt;object type=&quot;3&quot; unique_id=&quot;10071&quot;&gt;&lt;property id=&quot;20148&quot; value=&quot;5&quot;/&gt;&lt;property id=&quot;20300&quot; value=&quot;Slide 26 - &amp;quot;Task 1 – Bitmap Montage&amp;quot;&quot;/&gt;&lt;property id=&quot;20307&quot; value=&quot;311&quot;/&gt;&lt;/object&gt;&lt;object type=&quot;3&quot; unique_id=&quot;10072&quot;&gt;&lt;property id=&quot;20148&quot; value=&quot;5&quot;/&gt;&lt;property id=&quot;20300&quot; value=&quot;Slide 27 - &amp;quot;Task 2 – Bitmap Montage&amp;quot;&quot;/&gt;&lt;property id=&quot;20307&quot; value=&quot;312&quot;/&gt;&lt;/object&gt;&lt;object type=&quot;3&quot; unique_id=&quot;10073&quot;&gt;&lt;property id=&quot;20148&quot; value=&quot;5&quot;/&gt;&lt;property id=&quot;20300&quot; value=&quot;Slide 28 - &amp;quot;Task 3 – Bitmap Montage&amp;quot;&quot;/&gt;&lt;property id=&quot;20307&quot; value=&quot;313&quot;/&gt;&lt;/object&gt;&lt;object type=&quot;3&quot; unique_id=&quot;10074&quot;&gt;&lt;property id=&quot;20148&quot; value=&quot;5&quot;/&gt;&lt;property id=&quot;20300&quot; value=&quot;Slide 29 - &amp;quot;Task 4 – Bitmap Montage&amp;quot;&quot;/&gt;&lt;property id=&quot;20307&quot; value=&quot;314&quot;/&gt;&lt;/object&gt;&lt;object type=&quot;3&quot; unique_id=&quot;10075&quot;&gt;&lt;property id=&quot;20148&quot; value=&quot;5&quot;/&gt;&lt;property id=&quot;20300&quot; value=&quot;Slide 30 - &amp;quot;Task 5 – Vector Map&amp;quot;&quot;/&gt;&lt;property id=&quot;20307&quot; value=&quot;315&quot;/&gt;&lt;/object&gt;&lt;object type=&quot;3&quot; unique_id=&quot;10076&quot;&gt;&lt;property id=&quot;20148&quot; value=&quot;5&quot;/&gt;&lt;property id=&quot;20300&quot; value=&quot;Slide 31 - &amp;quot;Task 6 – Vector Map&amp;quot;&quot;/&gt;&lt;property id=&quot;20307&quot; value=&quot;316&quot;/&gt;&lt;/object&gt;&lt;object type=&quot;3&quot; unique_id=&quot;10077&quot;&gt;&lt;property id=&quot;20148&quot; value=&quot;5&quot;/&gt;&lt;property id=&quot;20300&quot; value=&quot;Slide 32 - &amp;quot;Task 7 – Vector Map&amp;quot;&quot;/&gt;&lt;property id=&quot;20307&quot; value=&quot;317&quot;/&gt;&lt;/object&gt;&lt;object type=&quot;3&quot; unique_id=&quot;10078&quot;&gt;&lt;property id=&quot;20148&quot; value=&quot;5&quot;/&gt;&lt;property id=&quot;20300&quot; value=&quot;Slide 33 - &amp;quot;Task 8 – Graphics&amp;quot;&quot;/&gt;&lt;property id=&quot;20307&quot; value=&quot;318&quot;/&gt;&lt;/object&gt;&lt;object type=&quot;3&quot; unique_id=&quot;10079&quot;&gt;&lt;property id=&quot;20148&quot; value=&quot;5&quot;/&gt;&lt;property id=&quot;20300&quot; value=&quot;Slide 34 - &amp;quot;Task 9 – Graphics&amp;quot;&quot;/&gt;&lt;property id=&quot;20307&quot; value=&quot;321&quot;/&gt;&lt;/object&gt;&lt;object type=&quot;3&quot; unique_id=&quot;10080&quot;&gt;&lt;property id=&quot;20148&quot; value=&quot;5&quot;/&gt;&lt;property id=&quot;20300&quot; value=&quot;Slide 35 - &amp;quot;Graphics – Assessment (St/Ex/Ad)&amp;quot;&quot;/&gt;&lt;property id=&quot;20307&quot; value=&quot;319&quot;/&gt;&lt;/object&gt;&lt;object type=&quot;3&quot; unique_id=&quot;10081&quot;&gt;&lt;property id=&quot;20148&quot; value=&quot;5&quot;/&gt;&lt;property id=&quot;20300&quot; value=&quot;Slide 36 - &amp;quot;E-Safety Scenario&amp;quot;&quot;/&gt;&lt;property id=&quot;20307&quot; value=&quot;322&quot;/&gt;&lt;/object&gt;&lt;object type=&quot;3&quot; unique_id=&quot;10082&quot;&gt;&lt;property id=&quot;20148&quot; value=&quot;5&quot;/&gt;&lt;property id=&quot;20300&quot; value=&quot;Slide 37 - &amp;quot;Task 1 – E-Safety&amp;quot;&quot;/&gt;&lt;property id=&quot;20307&quot; value=&quot;323&quot;/&gt;&lt;/object&gt;&lt;object type=&quot;3&quot; unique_id=&quot;10083&quot;&gt;&lt;property id=&quot;20148&quot; value=&quot;5&quot;/&gt;&lt;property id=&quot;20300&quot; value=&quot;Slide 38 - &amp;quot;Task 2 – E-Safety&amp;quot;&quot;/&gt;&lt;property id=&quot;20307&quot; value=&quot;324&quot;/&gt;&lt;/object&gt;&lt;object type=&quot;3&quot; unique_id=&quot;10084&quot;&gt;&lt;property id=&quot;20148&quot; value=&quot;5&quot;/&gt;&lt;property id=&quot;20300&quot; value=&quot;Slide 39 - &amp;quot;Task 3 – E-Safety&amp;quot;&quot;/&gt;&lt;property id=&quot;20307&quot; value=&quot;325&quot;/&gt;&lt;/object&gt;&lt;object type=&quot;3&quot; unique_id=&quot;10085&quot;&gt;&lt;property id=&quot;20148&quot; value=&quot;5&quot;/&gt;&lt;property id=&quot;20300&quot; value=&quot;Slide 40 - &amp;quot;Task 4 – E-Safety&amp;quot;&quot;/&gt;&lt;property id=&quot;20307&quot; value=&quot;326&quot;/&gt;&lt;/object&gt;&lt;object type=&quot;3&quot; unique_id=&quot;10086&quot;&gt;&lt;property id=&quot;20148&quot; value=&quot;5&quot;/&gt;&lt;property id=&quot;20300&quot; value=&quot;Slide 41 - &amp;quot;Task 5 – E-Safety&amp;quot;&quot;/&gt;&lt;property id=&quot;20307&quot; value=&quot;327&quot;/&gt;&lt;/object&gt;&lt;object type=&quot;3&quot; unique_id=&quot;10087&quot;&gt;&lt;property id=&quot;20148&quot; value=&quot;5&quot;/&gt;&lt;property id=&quot;20300&quot; value=&quot;Slide 42 - &amp;quot;Task 6 – E-Safety&amp;quot;&quot;/&gt;&lt;property id=&quot;20307&quot; value=&quot;328&quot;/&gt;&lt;/object&gt;&lt;object type=&quot;3&quot; unique_id=&quot;10088&quot;&gt;&lt;property id=&quot;20148&quot; value=&quot;5&quot;/&gt;&lt;property id=&quot;20300&quot; value=&quot;Slide 43 - &amp;quot;Task 7 – E-Safety&amp;quot;&quot;/&gt;&lt;property id=&quot;20307&quot; value=&quot;329&quot;/&gt;&lt;/object&gt;&lt;object type=&quot;3&quot; unique_id=&quot;10089&quot;&gt;&lt;property id=&quot;20148&quot; value=&quot;5&quot;/&gt;&lt;property id=&quot;20300&quot; value=&quot;Slide 44 - &amp;quot;E-Safety – Assessment (St/Ex/Ad)&amp;quot;&quot;/&gt;&lt;property id=&quot;20307&quot; value=&quot;331&quot;/&gt;&lt;/object&gt;&lt;/object&gt;&lt;object type=&quot;8&quot; unique_id=&quot;10135&quot;&gt;&lt;/object&gt;&lt;/object&gt;&lt;/database&gt;"/>
  <p:tag name="SECTOMILLISECCONVERTED" val="1"/>
  <p:tag name="ISPRING_RESOURCE_PATHS_HASH_2" val="08f788787bcb7a4d543d064184e3ed8f8a1ad1a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nderoth">
  <a:themeElements>
    <a:clrScheme name="Custom 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A0AEC"/>
      </a:hlink>
      <a:folHlink>
        <a:srgbClr val="80008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>
        <a:solidFill>
          <a:schemeClr val="bg1"/>
        </a:solidFill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03C8A099435F469B82EC500073A18D" ma:contentTypeVersion="0" ma:contentTypeDescription="Create a new document." ma:contentTypeScope="" ma:versionID="db11316f7499926a5aef36baba7827a0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76DD945F-B7B0-4691-A0D0-E2EAD6DA23B3}">
  <ds:schemaRefs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5A8F797-114D-47DC-A43E-E9D7D88718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16A05FF-1C8D-47AA-A52A-FF79015719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176442</TotalTime>
  <Words>1262</Words>
  <Application>Microsoft Office PowerPoint</Application>
  <PresentationFormat>On-screen Show (4:3)</PresentationFormat>
  <Paragraphs>732</Paragraphs>
  <Slides>75</Slides>
  <Notes>75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5" baseType="lpstr">
      <vt:lpstr>Arial</vt:lpstr>
      <vt:lpstr>Arial</vt:lpstr>
      <vt:lpstr>Calibri</vt:lpstr>
      <vt:lpstr>Cambria Math</vt:lpstr>
      <vt:lpstr>Lucida Sans Unicode</vt:lpstr>
      <vt:lpstr>Times New Roman</vt:lpstr>
      <vt:lpstr>Verdana</vt:lpstr>
      <vt:lpstr>Wingdings 2</vt:lpstr>
      <vt:lpstr>Wingdings 3</vt:lpstr>
      <vt:lpstr>Enderoth</vt:lpstr>
      <vt:lpstr>PowerPoint Presentation</vt:lpstr>
      <vt:lpstr>6 - Prior knowledge check</vt:lpstr>
      <vt:lpstr>6 - Prior knowledge check</vt:lpstr>
      <vt:lpstr>6.1 – Linear Graphs</vt:lpstr>
      <vt:lpstr>6.1 – Linear Graphs</vt:lpstr>
      <vt:lpstr>6.1 – Linear Graphs</vt:lpstr>
      <vt:lpstr>6.1 – Linear Graphs</vt:lpstr>
      <vt:lpstr>6.1 – Linear Graphs</vt:lpstr>
      <vt:lpstr>6.1 – Linear Graphs</vt:lpstr>
      <vt:lpstr>6.2 – More Linear Graphs</vt:lpstr>
      <vt:lpstr>6.2 – More Linear Graphs</vt:lpstr>
      <vt:lpstr>6.2 – More Linear Graphs</vt:lpstr>
      <vt:lpstr>6.2 – More Linear Graphs</vt:lpstr>
      <vt:lpstr>6.2 – More Linear Graphs</vt:lpstr>
      <vt:lpstr>6.2 – More Linear Graphs</vt:lpstr>
      <vt:lpstr>6.2 – More Linear Graphs</vt:lpstr>
      <vt:lpstr>6.2 – More Linear Graphs</vt:lpstr>
      <vt:lpstr>6.3 – Graphing Rates of Change</vt:lpstr>
      <vt:lpstr>6.3 – Graphing Rates of Change</vt:lpstr>
      <vt:lpstr>6.3 – Graphing Rates of Change</vt:lpstr>
      <vt:lpstr>6.3 – Graphing Rates of Change</vt:lpstr>
      <vt:lpstr>6.3 – Graphing Rates of Change</vt:lpstr>
      <vt:lpstr>6.3 – Graphing Rates of Change</vt:lpstr>
      <vt:lpstr>6.4 – Real-Life Graphs</vt:lpstr>
      <vt:lpstr>6.4 – Real-Life Graphs</vt:lpstr>
      <vt:lpstr>6.4 – Real-Life Graphs</vt:lpstr>
      <vt:lpstr>6.4 – Real-Life Graphs</vt:lpstr>
      <vt:lpstr>6.4 – Real-Life Graphs</vt:lpstr>
      <vt:lpstr>6.4 – Real-Life Graphs</vt:lpstr>
      <vt:lpstr>6.4 – Real-Life Graphs</vt:lpstr>
      <vt:lpstr>6.5 – Line Segments</vt:lpstr>
      <vt:lpstr>6.5 – Line Segments</vt:lpstr>
      <vt:lpstr>6.6 – Quadratic Graphs</vt:lpstr>
      <vt:lpstr>6.6 – Quadratic Graphs</vt:lpstr>
      <vt:lpstr>6.6 – Quadratic Graphs</vt:lpstr>
      <vt:lpstr>6.6 – Quadratic Graphs</vt:lpstr>
      <vt:lpstr>6.6 – Quadratic Graphs</vt:lpstr>
      <vt:lpstr>6.6 – Quadratic Graphs</vt:lpstr>
      <vt:lpstr>6.6 – Quadratic Graphs</vt:lpstr>
      <vt:lpstr>6.6 – Quadratic Graphs</vt:lpstr>
      <vt:lpstr>6.6 – Quadratic Graphs</vt:lpstr>
      <vt:lpstr>6.7 – Cubic &amp; Reciprocal Graphs</vt:lpstr>
      <vt:lpstr>6.7 – Cubic &amp; Reciprocal Graphs</vt:lpstr>
      <vt:lpstr>6.7 – Cubic &amp; Reciprocal Graphs</vt:lpstr>
      <vt:lpstr>6.7 – Cubic &amp; Reciprocal Graphs</vt:lpstr>
      <vt:lpstr>6.7 – Cubic &amp; Reciprocal Graphs</vt:lpstr>
      <vt:lpstr>6.7 – Cubic &amp; Reciprocal Graphs</vt:lpstr>
      <vt:lpstr>6.7 – Cubic &amp; Reciprocal Graphs</vt:lpstr>
      <vt:lpstr>6.7 – Cubic &amp; Reciprocal Graphs</vt:lpstr>
      <vt:lpstr>6.7 – Cubic &amp; Reciprocal Graphs</vt:lpstr>
      <vt:lpstr>6.8 – More Graphs</vt:lpstr>
      <vt:lpstr>6.8 – More Graphs</vt:lpstr>
      <vt:lpstr>6.8 – More Graphs</vt:lpstr>
      <vt:lpstr>6.8 – More Graphs</vt:lpstr>
      <vt:lpstr>6.8 – More Graphs</vt:lpstr>
      <vt:lpstr>6.8 – More Graphs</vt:lpstr>
      <vt:lpstr>6.8 – More Graphs</vt:lpstr>
      <vt:lpstr>6 – Problem Solving</vt:lpstr>
      <vt:lpstr>6 – Problem Solving</vt:lpstr>
      <vt:lpstr>6 – Check-Up</vt:lpstr>
      <vt:lpstr>6 – Check-Up</vt:lpstr>
      <vt:lpstr>6 – Check-Up</vt:lpstr>
      <vt:lpstr>6 – Strengthen</vt:lpstr>
      <vt:lpstr>6 – Strengthen</vt:lpstr>
      <vt:lpstr>6 – Strengthen</vt:lpstr>
      <vt:lpstr>6 – Strengthen</vt:lpstr>
      <vt:lpstr>6 – Strengthen</vt:lpstr>
      <vt:lpstr>6 – Strengthen</vt:lpstr>
      <vt:lpstr>6 – Strengthen</vt:lpstr>
      <vt:lpstr>6 – Extend</vt:lpstr>
      <vt:lpstr>6 – Extend</vt:lpstr>
      <vt:lpstr>6 – Extend</vt:lpstr>
      <vt:lpstr>6 – Extend</vt:lpstr>
      <vt:lpstr>6 – Extend</vt:lpstr>
      <vt:lpstr>6 – Unit Test</vt:lpstr>
    </vt:vector>
  </TitlesOfParts>
  <Manager>Enderoth</Manager>
  <Company>Brooke Weston CTC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09 - Mathematics - Unit 05 - Answers</dc:title>
  <dc:subject>Travel and Tourism</dc:subject>
  <dc:creator>Enderoth</dc:creator>
  <cp:keywords>Year 09 - Mathematics - Unit 05 - Answers</cp:keywords>
  <cp:lastModifiedBy>Enderoth</cp:lastModifiedBy>
  <cp:revision>4899</cp:revision>
  <cp:lastPrinted>2014-01-22T18:25:48Z</cp:lastPrinted>
  <dcterms:created xsi:type="dcterms:W3CDTF">2008-03-12T11:01:44Z</dcterms:created>
  <dcterms:modified xsi:type="dcterms:W3CDTF">2018-11-22T20:10:31Z</dcterms:modified>
  <cp:category>Unit 01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0x0101006303C8A099435F469B82EC500073A18D</vt:lpwstr>
  </property>
  <property fmtid="{D5CDD505-2E9C-101B-9397-08002B2CF9AE}" pid="3" name="Unit">
    <vt:lpwstr>U1</vt:lpwstr>
  </property>
</Properties>
</file>